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58" r:id="rId4"/>
    <p:sldId id="259"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940" y="-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2FCC7-95E3-47CA-A63D-E35E5737F055}" type="datetimeFigureOut">
              <a:rPr lang="en-US" smtClean="0"/>
              <a:pPr/>
              <a:t>5/30/2016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D454C-F016-4DDE-AC04-BD8952D7F8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A10B9FC-A49D-4EFD-B40F-6A2F11E1BE65}" type="datetime1">
              <a:rPr lang="en-US" smtClean="0"/>
              <a:pPr/>
              <a:t>5/30/2016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C45314-85BE-42E6-A9C0-58A5CB51AC01}" type="datetime1">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9DF358-3EE1-44E4-89A1-FF60EC79515F}" type="datetime1">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502887-ED96-4E5D-98F0-CF77D6FCA13F}" type="datetime1">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839889-F032-4940-8FEE-E4CA348018AD}" type="datetime1">
              <a:rPr lang="en-US" smtClean="0"/>
              <a:pPr/>
              <a:t>5/30/2016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E07FE0-3B42-46C8-B3CF-0CA48A49E99C}" type="datetime1">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276FA7-9B98-4ACA-A8E7-8BCDDFD6A42E}" type="datetime1">
              <a:rPr lang="en-US" smtClean="0"/>
              <a:pPr/>
              <a:t>5/30/2016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999D52-31A0-410A-943E-C2F3A9480C4F}" type="datetime1">
              <a:rPr lang="en-US" smtClean="0"/>
              <a:pPr/>
              <a:t>5/30/2016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3F46A-9A1E-4AE3-A59C-A5C2F6FB61ED}" type="datetime1">
              <a:rPr lang="en-US" smtClean="0"/>
              <a:pPr/>
              <a:t>5/30/2016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568E3C-F465-44E6-B5A7-8FDD29896A26}" type="datetime1">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1076E2-A34C-41CF-974D-CB3FCADA0088}" type="datetime1">
              <a:rPr lang="en-US" smtClean="0"/>
              <a:pPr/>
              <a:t>5/30/2016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73F5C0-9F9E-41A9-BAE6-54258487570B}" type="datetime1">
              <a:rPr lang="en-US" smtClean="0"/>
              <a:pPr/>
              <a:t>5/30/2016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381000"/>
            <a:ext cx="8229600" cy="1905000"/>
          </a:xfrm>
        </p:spPr>
        <p:txBody>
          <a:bodyPr>
            <a:normAutofit/>
          </a:bodyPr>
          <a:lstStyle/>
          <a:p>
            <a:r>
              <a:rPr lang="ro-RO" sz="2800" dirty="0" smtClean="0">
                <a:solidFill>
                  <a:schemeClr val="bg1"/>
                </a:solidFill>
              </a:rPr>
              <a:t>PROIECTUL ,,CARUSELUL MESERIILOR-SERVICII DE SPRIJIN PENTRU ORIENTAREA ÎN CARIERĂ A COPIILOR DIN ÎNVĂŢĂMÂNTUL GIMNAZIAL BUCUREŞTEAN”</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3" name="Subtitle 2"/>
          <p:cNvSpPr>
            <a:spLocks noGrp="1"/>
          </p:cNvSpPr>
          <p:nvPr>
            <p:ph type="subTitle" idx="1"/>
          </p:nvPr>
        </p:nvSpPr>
        <p:spPr>
          <a:xfrm>
            <a:off x="381000" y="3352800"/>
            <a:ext cx="8382000" cy="1981200"/>
          </a:xfrm>
        </p:spPr>
        <p:txBody>
          <a:bodyPr/>
          <a:lstStyle/>
          <a:p>
            <a:r>
              <a:rPr lang="ro-RO" b="1" dirty="0" smtClean="0">
                <a:solidFill>
                  <a:schemeClr val="bg1"/>
                </a:solidFill>
              </a:rPr>
              <a:t>ŞCOALA GIMNAZIALĂ CEZAR BOLLIAC</a:t>
            </a:r>
          </a:p>
          <a:p>
            <a:r>
              <a:rPr lang="ro-RO" b="1" dirty="0" smtClean="0">
                <a:solidFill>
                  <a:schemeClr val="bg1"/>
                </a:solidFill>
              </a:rPr>
              <a:t>BUCUREŞTI</a:t>
            </a:r>
          </a:p>
          <a:p>
            <a:endParaRPr lang="ro-RO" b="1" dirty="0" smtClean="0">
              <a:solidFill>
                <a:schemeClr val="bg1"/>
              </a:solidFill>
            </a:endParaRPr>
          </a:p>
          <a:p>
            <a:endParaRPr lang="ro-RO" b="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845288"/>
          </a:xfrm>
        </p:spPr>
        <p:txBody>
          <a:bodyPr>
            <a:normAutofit/>
          </a:bodyPr>
          <a:lstStyle/>
          <a:p>
            <a:pPr algn="ctr"/>
            <a:r>
              <a:rPr lang="ro-RO" sz="4000" dirty="0" smtClean="0">
                <a:solidFill>
                  <a:schemeClr val="bg1"/>
                </a:solidFill>
              </a:rPr>
              <a:t>DEZBATERE</a:t>
            </a:r>
            <a:endParaRPr lang="en-US" sz="4000" dirty="0">
              <a:solidFill>
                <a:schemeClr val="bg1"/>
              </a:solidFill>
            </a:endParaRPr>
          </a:p>
        </p:txBody>
      </p:sp>
      <p:sp>
        <p:nvSpPr>
          <p:cNvPr id="3" name="Text Placeholder 2"/>
          <p:cNvSpPr>
            <a:spLocks noGrp="1"/>
          </p:cNvSpPr>
          <p:nvPr>
            <p:ph type="body" idx="1"/>
          </p:nvPr>
        </p:nvSpPr>
        <p:spPr>
          <a:xfrm>
            <a:off x="533400" y="2057400"/>
            <a:ext cx="7961313" cy="3810000"/>
          </a:xfrm>
        </p:spPr>
        <p:txBody>
          <a:bodyPr>
            <a:normAutofit/>
          </a:bodyPr>
          <a:lstStyle/>
          <a:p>
            <a:r>
              <a:rPr lang="ro-RO" dirty="0" smtClean="0"/>
              <a:t>        </a:t>
            </a:r>
            <a:r>
              <a:rPr lang="ro-RO" dirty="0" smtClean="0">
                <a:solidFill>
                  <a:schemeClr val="bg1"/>
                </a:solidFill>
              </a:rPr>
              <a:t>Elevii au făcut comparaţie între meseriile alese de ei şi meseriile viitorului prezentate în material, de către formator.</a:t>
            </a:r>
          </a:p>
          <a:p>
            <a:r>
              <a:rPr lang="ro-RO" dirty="0" smtClean="0">
                <a:solidFill>
                  <a:schemeClr val="bg1"/>
                </a:solidFill>
              </a:rPr>
              <a:t>       S-a evidenţiat faptul că orice domeniu de activitate apare ca urmare a unei nevoi a societăţii la un anumit moment şi că pot fi meserii care vor dispărea de pe piaţa forţei de muncă peste un număr de ani.</a:t>
            </a:r>
          </a:p>
          <a:p>
            <a:r>
              <a:rPr lang="ro-RO" dirty="0" smtClean="0">
                <a:solidFill>
                  <a:schemeClr val="bg1"/>
                </a:solidFill>
              </a:rPr>
              <a:t>      S-a născut întrebarea ce vor face aceia care vor practica astfel de meserii, iar discuţiile au condus spre ideea de reorientare profesională.</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457200"/>
            <a:ext cx="7772400" cy="1981200"/>
          </a:xfrm>
        </p:spPr>
        <p:txBody>
          <a:bodyPr>
            <a:normAutofit/>
          </a:bodyPr>
          <a:lstStyle/>
          <a:p>
            <a:pPr algn="ctr"/>
            <a:r>
              <a:rPr lang="ro-RO" sz="4000" dirty="0" smtClean="0">
                <a:solidFill>
                  <a:schemeClr val="bg1"/>
                </a:solidFill>
              </a:rPr>
              <a:t>CAPITOLUL III- </a:t>
            </a:r>
            <a:r>
              <a:rPr lang="en-US" sz="4000" dirty="0" smtClean="0">
                <a:solidFill>
                  <a:schemeClr val="bg1"/>
                </a:solidFill>
              </a:rPr>
              <a:t>,,</a:t>
            </a:r>
            <a:r>
              <a:rPr lang="en-US" sz="4000" dirty="0" err="1" smtClean="0">
                <a:solidFill>
                  <a:schemeClr val="bg1"/>
                </a:solidFill>
              </a:rPr>
              <a:t>Piaţa</a:t>
            </a:r>
            <a:r>
              <a:rPr lang="en-US" sz="4000" dirty="0" smtClean="0">
                <a:solidFill>
                  <a:schemeClr val="bg1"/>
                </a:solidFill>
              </a:rPr>
              <a:t> </a:t>
            </a:r>
            <a:r>
              <a:rPr lang="en-US" sz="4000" dirty="0" err="1" smtClean="0">
                <a:solidFill>
                  <a:schemeClr val="bg1"/>
                </a:solidFill>
              </a:rPr>
              <a:t>actuală</a:t>
            </a:r>
            <a:r>
              <a:rPr lang="en-US" sz="4000" dirty="0" smtClean="0">
                <a:solidFill>
                  <a:schemeClr val="bg1"/>
                </a:solidFill>
              </a:rPr>
              <a:t> a </a:t>
            </a:r>
            <a:r>
              <a:rPr lang="en-US" sz="4000" dirty="0" err="1" smtClean="0">
                <a:solidFill>
                  <a:schemeClr val="bg1"/>
                </a:solidFill>
              </a:rPr>
              <a:t>forţei</a:t>
            </a:r>
            <a:r>
              <a:rPr lang="en-US" sz="4000" dirty="0" smtClean="0">
                <a:solidFill>
                  <a:schemeClr val="bg1"/>
                </a:solidFill>
              </a:rPr>
              <a:t> de </a:t>
            </a:r>
            <a:r>
              <a:rPr lang="en-US" sz="4000" dirty="0" err="1" smtClean="0">
                <a:solidFill>
                  <a:schemeClr val="bg1"/>
                </a:solidFill>
              </a:rPr>
              <a:t>muncă</a:t>
            </a:r>
            <a:r>
              <a:rPr lang="en-US" sz="4000" dirty="0" smtClean="0">
                <a:solidFill>
                  <a:schemeClr val="bg1"/>
                </a:solidFill>
              </a:rPr>
              <a:t>”- </a:t>
            </a:r>
            <a:r>
              <a:rPr lang="en-US" sz="4000" dirty="0" err="1" smtClean="0">
                <a:solidFill>
                  <a:schemeClr val="bg1"/>
                </a:solidFill>
              </a:rPr>
              <a:t>aspecte</a:t>
            </a:r>
            <a:r>
              <a:rPr lang="en-US" sz="4000" dirty="0" smtClean="0">
                <a:solidFill>
                  <a:schemeClr val="bg1"/>
                </a:solidFill>
              </a:rPr>
              <a:t> practice</a:t>
            </a:r>
            <a:endParaRPr lang="en-US" sz="4000" dirty="0">
              <a:solidFill>
                <a:schemeClr val="bg1"/>
              </a:solidFill>
            </a:endParaRPr>
          </a:p>
        </p:txBody>
      </p:sp>
      <p:sp>
        <p:nvSpPr>
          <p:cNvPr id="3" name="Text Placeholder 2"/>
          <p:cNvSpPr>
            <a:spLocks noGrp="1"/>
          </p:cNvSpPr>
          <p:nvPr>
            <p:ph type="body" idx="1"/>
          </p:nvPr>
        </p:nvSpPr>
        <p:spPr>
          <a:xfrm>
            <a:off x="381000" y="2514600"/>
            <a:ext cx="8113713" cy="3429000"/>
          </a:xfrm>
        </p:spPr>
        <p:txBody>
          <a:bodyPr/>
          <a:lstStyle/>
          <a:p>
            <a:pPr marL="530352" indent="-457200"/>
            <a:r>
              <a:rPr lang="ro-RO" b="1" dirty="0" smtClean="0"/>
              <a:t>        </a:t>
            </a:r>
            <a:r>
              <a:rPr lang="ro-RO" b="1" dirty="0" smtClean="0">
                <a:solidFill>
                  <a:schemeClr val="bg1"/>
                </a:solidFill>
              </a:rPr>
              <a:t>Vizită la S.C. IMBA  ADVERTISING  S.R.L. – </a:t>
            </a:r>
            <a:r>
              <a:rPr lang="ro-RO" dirty="0" smtClean="0">
                <a:solidFill>
                  <a:schemeClr val="bg1"/>
                </a:solidFill>
              </a:rPr>
              <a:t> care are ca obiect de activitate producţia publicitară</a:t>
            </a:r>
          </a:p>
          <a:p>
            <a:pPr marL="530352" indent="-457200"/>
            <a:endParaRPr lang="ro-RO" dirty="0" smtClean="0">
              <a:solidFill>
                <a:schemeClr val="bg1"/>
              </a:solidFill>
            </a:endParaRPr>
          </a:p>
          <a:p>
            <a:pPr marL="530352" indent="-457200"/>
            <a:r>
              <a:rPr lang="ro-RO" b="1" dirty="0" smtClean="0">
                <a:solidFill>
                  <a:schemeClr val="bg1"/>
                </a:solidFill>
              </a:rPr>
              <a:t>        Vizită la S. C. ART LUX S.R.L</a:t>
            </a:r>
            <a:r>
              <a:rPr lang="ro-RO" dirty="0" smtClean="0">
                <a:solidFill>
                  <a:schemeClr val="bg1"/>
                </a:solidFill>
              </a:rPr>
              <a:t>.- care are ca obiect de activitate alimentaţia publică</a:t>
            </a:r>
            <a:endParaRPr lang="en-US" dirty="0" smtClean="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39962"/>
          </a:xfrm>
        </p:spPr>
        <p:txBody>
          <a:bodyPr>
            <a:normAutofit fontScale="90000"/>
          </a:bodyPr>
          <a:lstStyle/>
          <a:p>
            <a:r>
              <a:rPr lang="ro-RO" sz="3600" dirty="0" smtClean="0"/>
              <a:t>   </a:t>
            </a:r>
            <a:r>
              <a:rPr lang="ro-RO" sz="3600" dirty="0" smtClean="0">
                <a:solidFill>
                  <a:schemeClr val="bg1"/>
                </a:solidFill>
              </a:rPr>
              <a:t>Vizită  la S.C. IMBA Advertising S.R.L. </a:t>
            </a:r>
            <a:br>
              <a:rPr lang="ro-RO" sz="3600" dirty="0" smtClean="0">
                <a:solidFill>
                  <a:schemeClr val="bg1"/>
                </a:solidFill>
              </a:rPr>
            </a:br>
            <a:r>
              <a:rPr lang="ro-RO" sz="3600" dirty="0" smtClean="0">
                <a:solidFill>
                  <a:schemeClr val="bg1"/>
                </a:solidFill>
              </a:rPr>
              <a:t>- domeniu de activitate- producţia publicitară</a:t>
            </a:r>
            <a:endParaRPr lang="en-US" sz="3600" dirty="0">
              <a:solidFill>
                <a:schemeClr val="bg1"/>
              </a:solidFill>
            </a:endParaRPr>
          </a:p>
        </p:txBody>
      </p:sp>
      <p:pic>
        <p:nvPicPr>
          <p:cNvPr id="9" name="Content Placeholder 8" descr="20160510_140243.JPG"/>
          <p:cNvPicPr>
            <a:picLocks noGrp="1" noChangeAspect="1"/>
          </p:cNvPicPr>
          <p:nvPr>
            <p:ph sz="half" idx="1"/>
          </p:nvPr>
        </p:nvPicPr>
        <p:blipFill>
          <a:blip r:embed="rId2" cstate="print"/>
          <a:stretch>
            <a:fillRect/>
          </a:stretch>
        </p:blipFill>
        <p:spPr>
          <a:xfrm>
            <a:off x="457200" y="2271839"/>
            <a:ext cx="4038600" cy="3182684"/>
          </a:xfrm>
        </p:spPr>
      </p:pic>
      <p:pic>
        <p:nvPicPr>
          <p:cNvPr id="7" name="Content Placeholder 6" descr="20160510_135807.JPG"/>
          <p:cNvPicPr>
            <a:picLocks noGrp="1" noChangeAspect="1"/>
          </p:cNvPicPr>
          <p:nvPr>
            <p:ph sz="half" idx="2"/>
          </p:nvPr>
        </p:nvPicPr>
        <p:blipFill>
          <a:blip r:embed="rId3" cstate="print"/>
          <a:stretch>
            <a:fillRect/>
          </a:stretch>
        </p:blipFill>
        <p:spPr>
          <a:xfrm>
            <a:off x="4648200" y="2726805"/>
            <a:ext cx="4038600" cy="2272752"/>
          </a:xfrm>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921488"/>
          </a:xfrm>
        </p:spPr>
        <p:txBody>
          <a:bodyPr>
            <a:normAutofit fontScale="90000"/>
          </a:bodyPr>
          <a:lstStyle/>
          <a:p>
            <a:pPr algn="ctr"/>
            <a:r>
              <a:rPr lang="ro-RO" sz="4000" dirty="0" smtClean="0">
                <a:solidFill>
                  <a:schemeClr val="bg1"/>
                </a:solidFill>
              </a:rPr>
              <a:t>Impactul asupra elevilor- impresii</a:t>
            </a:r>
            <a:endParaRPr lang="en-US" sz="4000" dirty="0">
              <a:solidFill>
                <a:schemeClr val="bg1"/>
              </a:solidFill>
            </a:endParaRPr>
          </a:p>
        </p:txBody>
      </p:sp>
      <p:sp>
        <p:nvSpPr>
          <p:cNvPr id="3" name="Text Placeholder 2"/>
          <p:cNvSpPr>
            <a:spLocks noGrp="1"/>
          </p:cNvSpPr>
          <p:nvPr>
            <p:ph type="body" idx="1"/>
          </p:nvPr>
        </p:nvSpPr>
        <p:spPr>
          <a:xfrm>
            <a:off x="533400" y="2209800"/>
            <a:ext cx="7961313" cy="3657600"/>
          </a:xfrm>
        </p:spPr>
        <p:txBody>
          <a:bodyPr>
            <a:normAutofit/>
          </a:bodyPr>
          <a:lstStyle/>
          <a:p>
            <a:r>
              <a:rPr lang="ro-RO" dirty="0" smtClean="0">
                <a:solidFill>
                  <a:schemeClr val="bg1"/>
                </a:solidFill>
              </a:rPr>
              <a:t>      Elevii au fost impesionaţi în mod neplăcut de mirosul de diluant şi de vopseluri care era în atelierul de lucru şi i-au compătimit pe angajaţii care trebuie să muncească în fiecare zi , câte 8 ore în astfel de condiţii.</a:t>
            </a:r>
          </a:p>
          <a:p>
            <a:r>
              <a:rPr lang="ro-RO" dirty="0" smtClean="0">
                <a:solidFill>
                  <a:schemeClr val="bg1"/>
                </a:solidFill>
              </a:rPr>
              <a:t>      Administratorul societăţii le-a prezentat meseriile care se desfăşoară într-un astfel de domeniu de activitate şi operaţiile tehnice necesare în procesul de producţie.</a:t>
            </a:r>
          </a:p>
          <a:p>
            <a:r>
              <a:rPr lang="ro-RO" dirty="0" smtClean="0">
                <a:solidFill>
                  <a:schemeClr val="bg1"/>
                </a:solidFill>
              </a:rPr>
              <a:t>      </a:t>
            </a:r>
            <a:r>
              <a:rPr lang="ro-RO" b="1" dirty="0" smtClean="0">
                <a:solidFill>
                  <a:schemeClr val="bg1"/>
                </a:solidFill>
              </a:rPr>
              <a:t>Concluzia elevilor a fost că nu îşi doresc să lucreze într-un astfel de loc, ci vor să înveţe să devină ce şi-au propus.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o-RO" sz="3200" dirty="0" smtClean="0">
                <a:solidFill>
                  <a:schemeClr val="bg1"/>
                </a:solidFill>
              </a:rPr>
              <a:t>Vizită la S.C. ART LUX S.R.L. –domeniu de activitate – alimentaţia publică</a:t>
            </a:r>
            <a:endParaRPr lang="en-US" sz="3200" dirty="0">
              <a:solidFill>
                <a:schemeClr val="bg1"/>
              </a:solidFill>
            </a:endParaRPr>
          </a:p>
        </p:txBody>
      </p:sp>
      <p:pic>
        <p:nvPicPr>
          <p:cNvPr id="6" name="Content Placeholder 5" descr="20160517_120043.JPG"/>
          <p:cNvPicPr>
            <a:picLocks noGrp="1" noChangeAspect="1"/>
          </p:cNvPicPr>
          <p:nvPr>
            <p:ph sz="half" idx="1"/>
          </p:nvPr>
        </p:nvPicPr>
        <p:blipFill>
          <a:blip r:embed="rId2" cstate="print"/>
          <a:stretch>
            <a:fillRect/>
          </a:stretch>
        </p:blipFill>
        <p:spPr>
          <a:xfrm>
            <a:off x="457200" y="2425572"/>
            <a:ext cx="4038600" cy="2875218"/>
          </a:xfrm>
        </p:spPr>
      </p:pic>
      <p:pic>
        <p:nvPicPr>
          <p:cNvPr id="7" name="Content Placeholder 6" descr="20160517_120234.JPG"/>
          <p:cNvPicPr>
            <a:picLocks noGrp="1" noChangeAspect="1"/>
          </p:cNvPicPr>
          <p:nvPr>
            <p:ph sz="half" idx="2"/>
          </p:nvPr>
        </p:nvPicPr>
        <p:blipFill>
          <a:blip r:embed="rId3" cstate="print"/>
          <a:stretch>
            <a:fillRect/>
          </a:stretch>
        </p:blipFill>
        <p:spPr>
          <a:xfrm>
            <a:off x="4648200" y="2425572"/>
            <a:ext cx="4038600" cy="2875218"/>
          </a:xfrm>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914400"/>
            <a:ext cx="7772400" cy="914400"/>
          </a:xfrm>
        </p:spPr>
        <p:txBody>
          <a:bodyPr>
            <a:normAutofit fontScale="90000"/>
          </a:bodyPr>
          <a:lstStyle/>
          <a:p>
            <a:pPr algn="l"/>
            <a:r>
              <a:rPr lang="ro-RO" sz="3600" dirty="0" smtClean="0">
                <a:solidFill>
                  <a:schemeClr val="bg1"/>
                </a:solidFill>
              </a:rPr>
              <a:t>Impactul asupra elevilor -impresii</a:t>
            </a:r>
            <a:endParaRPr lang="en-US" sz="3600" dirty="0">
              <a:solidFill>
                <a:schemeClr val="bg1"/>
              </a:solidFill>
            </a:endParaRPr>
          </a:p>
        </p:txBody>
      </p:sp>
      <p:sp>
        <p:nvSpPr>
          <p:cNvPr id="3" name="Text Placeholder 2"/>
          <p:cNvSpPr>
            <a:spLocks noGrp="1"/>
          </p:cNvSpPr>
          <p:nvPr>
            <p:ph type="body" idx="1"/>
          </p:nvPr>
        </p:nvSpPr>
        <p:spPr>
          <a:xfrm>
            <a:off x="609600" y="2133600"/>
            <a:ext cx="7885113" cy="3657600"/>
          </a:xfrm>
        </p:spPr>
        <p:txBody>
          <a:bodyPr>
            <a:normAutofit/>
          </a:bodyPr>
          <a:lstStyle/>
          <a:p>
            <a:r>
              <a:rPr lang="ro-RO" dirty="0" smtClean="0"/>
              <a:t>     </a:t>
            </a:r>
            <a:r>
              <a:rPr lang="ro-RO" dirty="0" smtClean="0">
                <a:solidFill>
                  <a:schemeClr val="bg1"/>
                </a:solidFill>
              </a:rPr>
              <a:t>Activitatea de la acest agent economic le era oarecum cunoscută elevilor, fiind vorba despre un restaurant. Ceea ce a prezentat interes a fost bucătăria. </a:t>
            </a:r>
          </a:p>
          <a:p>
            <a:r>
              <a:rPr lang="ro-RO" dirty="0" smtClean="0">
                <a:solidFill>
                  <a:schemeClr val="bg1"/>
                </a:solidFill>
              </a:rPr>
              <a:t>     Administratorul societăţii a prezentat meseriile care se practică într-un astfel de domeniu de activitate: chelner, picol, barman, bucătar, etc.</a:t>
            </a:r>
          </a:p>
          <a:p>
            <a:r>
              <a:rPr lang="ro-RO" dirty="0" smtClean="0">
                <a:solidFill>
                  <a:schemeClr val="bg1"/>
                </a:solidFill>
              </a:rPr>
              <a:t>     </a:t>
            </a:r>
            <a:r>
              <a:rPr lang="ro-RO" b="1" dirty="0" smtClean="0">
                <a:solidFill>
                  <a:schemeClr val="bg1"/>
                </a:solidFill>
              </a:rPr>
              <a:t>Concluzia elevilor a fost că sunt necesare astfel de meserii, însă niciunul nu ar opta pentru vreuna dintre ele.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o-RO" sz="3200" dirty="0" smtClean="0">
                <a:solidFill>
                  <a:schemeClr val="bg1"/>
                </a:solidFill>
              </a:rPr>
              <a:t>IMPACTUL PROIECTULUI ASUPRA  ELEVILOR</a:t>
            </a:r>
            <a:endParaRPr lang="en-US" sz="3200" dirty="0">
              <a:solidFill>
                <a:schemeClr val="bg1"/>
              </a:solidFill>
            </a:endParaRPr>
          </a:p>
        </p:txBody>
      </p:sp>
      <p:pic>
        <p:nvPicPr>
          <p:cNvPr id="6" name="Content Placeholder 5" descr="20160510_132942.JPG"/>
          <p:cNvPicPr>
            <a:picLocks noGrp="1" noChangeAspect="1"/>
          </p:cNvPicPr>
          <p:nvPr>
            <p:ph sz="half" idx="1"/>
          </p:nvPr>
        </p:nvPicPr>
        <p:blipFill>
          <a:blip r:embed="rId2" cstate="print"/>
          <a:stretch>
            <a:fillRect/>
          </a:stretch>
        </p:blipFill>
        <p:spPr>
          <a:xfrm>
            <a:off x="457200" y="2500361"/>
            <a:ext cx="4038600" cy="2725640"/>
          </a:xfrm>
        </p:spPr>
      </p:pic>
      <p:pic>
        <p:nvPicPr>
          <p:cNvPr id="7" name="Content Placeholder 6" descr="20160510_142450.JPG"/>
          <p:cNvPicPr>
            <a:picLocks noGrp="1" noChangeAspect="1"/>
          </p:cNvPicPr>
          <p:nvPr>
            <p:ph sz="half" idx="2"/>
          </p:nvPr>
        </p:nvPicPr>
        <p:blipFill>
          <a:blip r:embed="rId3" cstate="print"/>
          <a:stretch>
            <a:fillRect/>
          </a:stretch>
        </p:blipFill>
        <p:spPr>
          <a:xfrm>
            <a:off x="4572000" y="3124200"/>
            <a:ext cx="4038600" cy="2514600"/>
          </a:xfrm>
        </p:spPr>
      </p:pic>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838200"/>
            <a:ext cx="7772400" cy="990600"/>
          </a:xfrm>
        </p:spPr>
        <p:txBody>
          <a:bodyPr/>
          <a:lstStyle/>
          <a:p>
            <a:pPr algn="ctr"/>
            <a:r>
              <a:rPr lang="ro-RO" dirty="0" smtClean="0">
                <a:solidFill>
                  <a:schemeClr val="bg1"/>
                </a:solidFill>
              </a:rPr>
              <a:t>PUNCTE  TARI</a:t>
            </a:r>
            <a:endParaRPr lang="en-US" dirty="0">
              <a:solidFill>
                <a:schemeClr val="bg1"/>
              </a:solidFill>
            </a:endParaRPr>
          </a:p>
        </p:txBody>
      </p:sp>
      <p:sp>
        <p:nvSpPr>
          <p:cNvPr id="3" name="Text Placeholder 2"/>
          <p:cNvSpPr>
            <a:spLocks noGrp="1"/>
          </p:cNvSpPr>
          <p:nvPr>
            <p:ph type="body" idx="1"/>
          </p:nvPr>
        </p:nvSpPr>
        <p:spPr>
          <a:xfrm>
            <a:off x="457200" y="1828800"/>
            <a:ext cx="8037513" cy="4114800"/>
          </a:xfrm>
        </p:spPr>
        <p:txBody>
          <a:bodyPr>
            <a:normAutofit fontScale="92500" lnSpcReduction="20000"/>
          </a:bodyPr>
          <a:lstStyle/>
          <a:p>
            <a:r>
              <a:rPr lang="ro-RO" sz="2000" dirty="0" smtClean="0">
                <a:solidFill>
                  <a:schemeClr val="bg1"/>
                </a:solidFill>
              </a:rPr>
              <a:t>    - Implicarea elevilor din grupul ţintă în activităţi non formale, care au contribuit la orientarea privind parcursul educaţional şi profesional;</a:t>
            </a:r>
          </a:p>
          <a:p>
            <a:endParaRPr lang="ro-RO" sz="2000" dirty="0" smtClean="0">
              <a:solidFill>
                <a:schemeClr val="bg1"/>
              </a:solidFill>
            </a:endParaRPr>
          </a:p>
          <a:p>
            <a:r>
              <a:rPr lang="ro-RO" sz="2000" dirty="0" smtClean="0">
                <a:solidFill>
                  <a:schemeClr val="bg1"/>
                </a:solidFill>
              </a:rPr>
              <a:t>    - Posibilitatea elevilor de a compara ceea ce ştiau despre anumite domenii de activitate cu ceea ce sunt acestea în realitate, acest aspect determinându-i să ia decizii în cunoştinţă de cauză, să fie mai motivaţi în învăţare şi mai conştiincioşi.</a:t>
            </a:r>
          </a:p>
          <a:p>
            <a:endParaRPr lang="ro-RO" sz="2000" dirty="0" smtClean="0">
              <a:solidFill>
                <a:schemeClr val="bg1"/>
              </a:solidFill>
            </a:endParaRPr>
          </a:p>
          <a:p>
            <a:r>
              <a:rPr lang="ro-RO" sz="2000" dirty="0" smtClean="0">
                <a:solidFill>
                  <a:schemeClr val="bg1"/>
                </a:solidFill>
              </a:rPr>
              <a:t>     - Orientarea elevilor spre acele domenii profesionale în care au aptitudini, pentru a desfăşura întotdeauna activităţi de plăcere, nu de nevoie.</a:t>
            </a:r>
          </a:p>
          <a:p>
            <a:endParaRPr lang="ro-RO" sz="2000" dirty="0" smtClean="0">
              <a:solidFill>
                <a:schemeClr val="bg1"/>
              </a:solidFill>
            </a:endParaRPr>
          </a:p>
          <a:p>
            <a:r>
              <a:rPr lang="ro-RO" sz="2000" dirty="0" smtClean="0">
                <a:solidFill>
                  <a:schemeClr val="bg1"/>
                </a:solidFill>
              </a:rPr>
              <a:t>     - Între elevii din grupul ţintă s-au legat prietenii şi s-au propus colaborări în proiecte viitoare.</a:t>
            </a:r>
          </a:p>
          <a:p>
            <a:r>
              <a:rPr lang="ro-RO" sz="2000" dirty="0" smtClean="0">
                <a:solidFill>
                  <a:schemeClr val="bg1"/>
                </a:solidFill>
              </a:rPr>
              <a:t>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533400"/>
            <a:ext cx="7772400" cy="1143000"/>
          </a:xfrm>
        </p:spPr>
        <p:txBody>
          <a:bodyPr/>
          <a:lstStyle/>
          <a:p>
            <a:pPr algn="ctr"/>
            <a:r>
              <a:rPr lang="ro-RO" dirty="0" smtClean="0">
                <a:solidFill>
                  <a:schemeClr val="bg1"/>
                </a:solidFill>
              </a:rPr>
              <a:t>PUNCTE  SLABE</a:t>
            </a:r>
            <a:endParaRPr lang="en-US" dirty="0">
              <a:solidFill>
                <a:schemeClr val="bg1"/>
              </a:solidFill>
            </a:endParaRPr>
          </a:p>
        </p:txBody>
      </p:sp>
      <p:sp>
        <p:nvSpPr>
          <p:cNvPr id="3" name="Text Placeholder 2"/>
          <p:cNvSpPr>
            <a:spLocks noGrp="1"/>
          </p:cNvSpPr>
          <p:nvPr>
            <p:ph type="body" idx="1"/>
          </p:nvPr>
        </p:nvSpPr>
        <p:spPr>
          <a:xfrm>
            <a:off x="762000" y="1752600"/>
            <a:ext cx="7732713" cy="3886200"/>
          </a:xfrm>
        </p:spPr>
        <p:txBody>
          <a:bodyPr/>
          <a:lstStyle/>
          <a:p>
            <a:r>
              <a:rPr lang="ro-RO" dirty="0" smtClean="0"/>
              <a:t>      </a:t>
            </a:r>
            <a:r>
              <a:rPr lang="ro-RO" dirty="0" smtClean="0">
                <a:solidFill>
                  <a:schemeClr val="bg1"/>
                </a:solidFill>
              </a:rPr>
              <a:t>- Suprapunerea unor activităţi din proiect cu orele de curs ale unora dintre elevi;</a:t>
            </a:r>
          </a:p>
          <a:p>
            <a:endParaRPr lang="ro-RO" dirty="0" smtClean="0">
              <a:solidFill>
                <a:schemeClr val="bg1"/>
              </a:solidFill>
            </a:endParaRPr>
          </a:p>
          <a:p>
            <a:r>
              <a:rPr lang="ro-RO" dirty="0" smtClean="0">
                <a:solidFill>
                  <a:schemeClr val="bg1"/>
                </a:solidFill>
              </a:rPr>
              <a:t>      - Activităţile la agenţii economici să fi fost diversificate şi să fi existat posibilitatea de a vizita agenţi din mai multe domenii de pe piaţa forţei de muncă.</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845288"/>
          </a:xfrm>
        </p:spPr>
        <p:txBody>
          <a:bodyPr/>
          <a:lstStyle/>
          <a:p>
            <a:pPr algn="ctr"/>
            <a:r>
              <a:rPr lang="ro-RO" dirty="0" smtClean="0">
                <a:solidFill>
                  <a:schemeClr val="bg1"/>
                </a:solidFill>
              </a:rPr>
              <a:t>CONCLUZII</a:t>
            </a:r>
            <a:endParaRPr lang="en-US" dirty="0">
              <a:solidFill>
                <a:schemeClr val="bg1"/>
              </a:solidFill>
            </a:endParaRPr>
          </a:p>
        </p:txBody>
      </p:sp>
      <p:sp>
        <p:nvSpPr>
          <p:cNvPr id="3" name="Text Placeholder 2"/>
          <p:cNvSpPr>
            <a:spLocks noGrp="1"/>
          </p:cNvSpPr>
          <p:nvPr>
            <p:ph type="body" idx="1"/>
          </p:nvPr>
        </p:nvSpPr>
        <p:spPr>
          <a:xfrm>
            <a:off x="533400" y="2057400"/>
            <a:ext cx="8001000" cy="3810000"/>
          </a:xfrm>
        </p:spPr>
        <p:txBody>
          <a:bodyPr/>
          <a:lstStyle/>
          <a:p>
            <a:r>
              <a:rPr lang="ro-RO" dirty="0" smtClean="0"/>
              <a:t>     </a:t>
            </a:r>
            <a:r>
              <a:rPr lang="ro-RO" dirty="0" smtClean="0">
                <a:solidFill>
                  <a:schemeClr val="bg1"/>
                </a:solidFill>
              </a:rPr>
              <a:t>PROIECTUL </a:t>
            </a:r>
            <a:r>
              <a:rPr lang="ro-RO" b="1" dirty="0" smtClean="0">
                <a:solidFill>
                  <a:schemeClr val="bg1"/>
                </a:solidFill>
              </a:rPr>
              <a:t>,,Caruselul meseriilor – servicii de sprijin pentru orientarea în carieră a copiilor din învăţământul gimnazial bucureştean</a:t>
            </a:r>
            <a:r>
              <a:rPr lang="en-US" b="1" dirty="0" smtClean="0">
                <a:solidFill>
                  <a:schemeClr val="bg1"/>
                </a:solidFill>
              </a:rPr>
              <a:t>”</a:t>
            </a:r>
            <a:r>
              <a:rPr lang="ro-RO" b="1" dirty="0" smtClean="0">
                <a:solidFill>
                  <a:schemeClr val="bg1"/>
                </a:solidFill>
              </a:rPr>
              <a:t>  </a:t>
            </a:r>
            <a:r>
              <a:rPr lang="ro-RO" dirty="0" smtClean="0">
                <a:solidFill>
                  <a:schemeClr val="bg1"/>
                </a:solidFill>
              </a:rPr>
              <a:t>a  fost benefic pentru elevii din grupul ţintă şi pentru </a:t>
            </a:r>
            <a:r>
              <a:rPr lang="ro-RO" b="1" dirty="0" smtClean="0">
                <a:solidFill>
                  <a:schemeClr val="bg1"/>
                </a:solidFill>
              </a:rPr>
              <a:t>Şcoala Gimnazială Cezar Bolliac.</a:t>
            </a:r>
          </a:p>
          <a:p>
            <a:r>
              <a:rPr lang="ro-RO" dirty="0" smtClean="0">
                <a:solidFill>
                  <a:schemeClr val="bg1"/>
                </a:solidFill>
              </a:rPr>
              <a:t>    </a:t>
            </a:r>
          </a:p>
          <a:p>
            <a:r>
              <a:rPr lang="ro-RO" dirty="0" smtClean="0">
                <a:solidFill>
                  <a:schemeClr val="bg1"/>
                </a:solidFill>
              </a:rPr>
              <a:t>     Mulţumim </a:t>
            </a:r>
            <a:r>
              <a:rPr lang="ro-RO" b="1" dirty="0" smtClean="0">
                <a:solidFill>
                  <a:schemeClr val="bg1"/>
                </a:solidFill>
              </a:rPr>
              <a:t>I.S.M.B. , PMB şi</a:t>
            </a:r>
            <a:r>
              <a:rPr lang="ro-RO" dirty="0" smtClean="0">
                <a:solidFill>
                  <a:schemeClr val="bg1"/>
                </a:solidFill>
              </a:rPr>
              <a:t>  </a:t>
            </a:r>
            <a:r>
              <a:rPr lang="ro-RO" b="1" dirty="0" smtClean="0">
                <a:solidFill>
                  <a:schemeClr val="bg1"/>
                </a:solidFill>
              </a:rPr>
              <a:t>PROEDUS</a:t>
            </a:r>
            <a:r>
              <a:rPr lang="ro-RO" dirty="0" smtClean="0">
                <a:solidFill>
                  <a:schemeClr val="bg1"/>
                </a:solidFill>
              </a:rPr>
              <a:t> pentru organizarea şi desfăşurarea unor astfel de proiecte şi pentru implicarea şcolii noastre în acest proiect</a:t>
            </a:r>
            <a:r>
              <a:rPr lang="ro-RO" dirty="0" smtClean="0">
                <a:solidFill>
                  <a:schemeClr val="bg1"/>
                </a:solidFill>
              </a:rPr>
              <a:t>.</a:t>
            </a:r>
          </a:p>
          <a:p>
            <a:endParaRPr lang="ro-RO" dirty="0" smtClean="0">
              <a:solidFill>
                <a:schemeClr val="bg1"/>
              </a:solidFill>
            </a:endParaRPr>
          </a:p>
          <a:p>
            <a:pPr algn="r"/>
            <a:r>
              <a:rPr lang="ro-RO" dirty="0" smtClean="0">
                <a:solidFill>
                  <a:schemeClr val="bg1"/>
                </a:solidFill>
              </a:rPr>
              <a:t>Formator,</a:t>
            </a:r>
          </a:p>
          <a:p>
            <a:pPr algn="r"/>
            <a:r>
              <a:rPr lang="ro-RO" dirty="0" smtClean="0">
                <a:solidFill>
                  <a:schemeClr val="bg1"/>
                </a:solidFill>
              </a:rPr>
              <a:t>Prof. Ioane  Ionela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solidFill>
                  <a:schemeClr val="bg1"/>
                </a:solidFill>
              </a:rPr>
              <a:t>Scopul şi obiectivele proiectului</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lnSpc>
                <a:spcPct val="120000"/>
              </a:lnSpc>
            </a:pPr>
            <a:r>
              <a:rPr lang="ro-RO" b="1" dirty="0" smtClean="0">
                <a:solidFill>
                  <a:schemeClr val="bg1"/>
                </a:solidFill>
              </a:rPr>
              <a:t>Scop</a:t>
            </a:r>
            <a:r>
              <a:rPr lang="ro-RO" dirty="0" smtClean="0">
                <a:solidFill>
                  <a:schemeClr val="bg1"/>
                </a:solidFill>
              </a:rPr>
              <a:t>: </a:t>
            </a:r>
            <a:r>
              <a:rPr lang="en-US" dirty="0" err="1" smtClean="0">
                <a:solidFill>
                  <a:schemeClr val="bg1"/>
                </a:solidFill>
              </a:rPr>
              <a:t>creşterea</a:t>
            </a:r>
            <a:r>
              <a:rPr lang="en-US" dirty="0" smtClean="0">
                <a:solidFill>
                  <a:schemeClr val="bg1"/>
                </a:solidFill>
              </a:rPr>
              <a:t> </a:t>
            </a:r>
            <a:r>
              <a:rPr lang="en-US" dirty="0" err="1" smtClean="0">
                <a:solidFill>
                  <a:schemeClr val="bg1"/>
                </a:solidFill>
              </a:rPr>
              <a:t>informării</a:t>
            </a:r>
            <a:r>
              <a:rPr lang="en-US" dirty="0" smtClean="0">
                <a:solidFill>
                  <a:schemeClr val="bg1"/>
                </a:solidFill>
              </a:rPr>
              <a:t>  </a:t>
            </a:r>
            <a:r>
              <a:rPr lang="en-US" dirty="0" err="1" smtClean="0">
                <a:solidFill>
                  <a:schemeClr val="bg1"/>
                </a:solidFill>
              </a:rPr>
              <a:t>elevilor</a:t>
            </a:r>
            <a:r>
              <a:rPr lang="en-US" dirty="0" smtClean="0">
                <a:solidFill>
                  <a:schemeClr val="bg1"/>
                </a:solidFill>
              </a:rPr>
              <a:t> din </a:t>
            </a:r>
            <a:r>
              <a:rPr lang="en-US" dirty="0" err="1" smtClean="0">
                <a:solidFill>
                  <a:schemeClr val="bg1"/>
                </a:solidFill>
              </a:rPr>
              <a:t>clasele</a:t>
            </a:r>
            <a:r>
              <a:rPr lang="en-US" dirty="0" smtClean="0">
                <a:solidFill>
                  <a:schemeClr val="bg1"/>
                </a:solidFill>
              </a:rPr>
              <a:t> a VII-a </a:t>
            </a:r>
            <a:r>
              <a:rPr lang="en-US" dirty="0" err="1" smtClean="0">
                <a:solidFill>
                  <a:schemeClr val="bg1"/>
                </a:solidFill>
              </a:rPr>
              <a:t>şi</a:t>
            </a:r>
            <a:r>
              <a:rPr lang="en-US" dirty="0" smtClean="0">
                <a:solidFill>
                  <a:schemeClr val="bg1"/>
                </a:solidFill>
              </a:rPr>
              <a:t> a VIII-a cu</a:t>
            </a:r>
            <a:r>
              <a:rPr lang="ro-RO" dirty="0" smtClean="0">
                <a:solidFill>
                  <a:schemeClr val="bg1"/>
                </a:solidFill>
              </a:rPr>
              <a:t> </a:t>
            </a:r>
            <a:r>
              <a:rPr lang="en-US" dirty="0" err="1" smtClean="0">
                <a:solidFill>
                  <a:schemeClr val="bg1"/>
                </a:solidFill>
              </a:rPr>
              <a:t>privire</a:t>
            </a:r>
            <a:r>
              <a:rPr lang="en-US" dirty="0" smtClean="0">
                <a:solidFill>
                  <a:schemeClr val="bg1"/>
                </a:solidFill>
              </a:rPr>
              <a:t> la </a:t>
            </a:r>
            <a:r>
              <a:rPr lang="en-US" dirty="0" err="1" smtClean="0">
                <a:solidFill>
                  <a:schemeClr val="bg1"/>
                </a:solidFill>
              </a:rPr>
              <a:t>opţiunile</a:t>
            </a:r>
            <a:r>
              <a:rPr lang="en-US" dirty="0" smtClean="0">
                <a:solidFill>
                  <a:schemeClr val="bg1"/>
                </a:solidFill>
              </a:rPr>
              <a:t> </a:t>
            </a:r>
            <a:r>
              <a:rPr lang="en-US" dirty="0" err="1" smtClean="0">
                <a:solidFill>
                  <a:schemeClr val="bg1"/>
                </a:solidFill>
              </a:rPr>
              <a:t>privind</a:t>
            </a:r>
            <a:r>
              <a:rPr lang="en-US" dirty="0" smtClean="0">
                <a:solidFill>
                  <a:schemeClr val="bg1"/>
                </a:solidFill>
              </a:rPr>
              <a:t> </a:t>
            </a:r>
            <a:r>
              <a:rPr lang="en-US" dirty="0" err="1" smtClean="0">
                <a:solidFill>
                  <a:schemeClr val="bg1"/>
                </a:solidFill>
              </a:rPr>
              <a:t>parcursul</a:t>
            </a:r>
            <a:r>
              <a:rPr lang="en-US" dirty="0" smtClean="0">
                <a:solidFill>
                  <a:schemeClr val="bg1"/>
                </a:solidFill>
              </a:rPr>
              <a:t> </a:t>
            </a:r>
            <a:r>
              <a:rPr lang="en-US" dirty="0" err="1" smtClean="0">
                <a:solidFill>
                  <a:schemeClr val="bg1"/>
                </a:solidFill>
              </a:rPr>
              <a:t>educaţional</a:t>
            </a:r>
            <a:r>
              <a:rPr lang="en-US" dirty="0" smtClean="0">
                <a:solidFill>
                  <a:schemeClr val="bg1"/>
                </a:solidFill>
              </a:rPr>
              <a:t> </a:t>
            </a:r>
            <a:r>
              <a:rPr lang="en-US" dirty="0" err="1" smtClean="0">
                <a:solidFill>
                  <a:schemeClr val="bg1"/>
                </a:solidFill>
              </a:rPr>
              <a:t>şi</a:t>
            </a:r>
            <a:r>
              <a:rPr lang="en-US" dirty="0" smtClean="0">
                <a:solidFill>
                  <a:schemeClr val="bg1"/>
                </a:solidFill>
              </a:rPr>
              <a:t> </a:t>
            </a:r>
            <a:r>
              <a:rPr lang="en-US" dirty="0" err="1" smtClean="0">
                <a:solidFill>
                  <a:schemeClr val="bg1"/>
                </a:solidFill>
              </a:rPr>
              <a:t>profesional</a:t>
            </a:r>
            <a:r>
              <a:rPr lang="en-US" dirty="0" smtClean="0">
                <a:solidFill>
                  <a:schemeClr val="bg1"/>
                </a:solidFill>
              </a:rPr>
              <a:t>, care </a:t>
            </a:r>
            <a:r>
              <a:rPr lang="en-US" dirty="0" err="1" smtClean="0">
                <a:solidFill>
                  <a:schemeClr val="bg1"/>
                </a:solidFill>
              </a:rPr>
              <a:t>să</a:t>
            </a:r>
            <a:r>
              <a:rPr lang="en-US" dirty="0" smtClean="0">
                <a:solidFill>
                  <a:schemeClr val="bg1"/>
                </a:solidFill>
              </a:rPr>
              <a:t> </a:t>
            </a:r>
            <a:r>
              <a:rPr lang="en-US" dirty="0" err="1" smtClean="0">
                <a:solidFill>
                  <a:schemeClr val="bg1"/>
                </a:solidFill>
              </a:rPr>
              <a:t>dezvolte</a:t>
            </a:r>
            <a:r>
              <a:rPr lang="en-US" dirty="0" smtClean="0">
                <a:solidFill>
                  <a:schemeClr val="bg1"/>
                </a:solidFill>
              </a:rPr>
              <a:t> </a:t>
            </a:r>
            <a:r>
              <a:rPr lang="en-US" dirty="0" err="1" smtClean="0">
                <a:solidFill>
                  <a:schemeClr val="bg1"/>
                </a:solidFill>
              </a:rPr>
              <a:t>capacitatea</a:t>
            </a:r>
            <a:r>
              <a:rPr lang="en-US" dirty="0" smtClean="0">
                <a:solidFill>
                  <a:schemeClr val="bg1"/>
                </a:solidFill>
              </a:rPr>
              <a:t> </a:t>
            </a:r>
            <a:r>
              <a:rPr lang="en-US" dirty="0" err="1" smtClean="0">
                <a:solidFill>
                  <a:schemeClr val="bg1"/>
                </a:solidFill>
              </a:rPr>
              <a:t>decizională</a:t>
            </a:r>
            <a:r>
              <a:rPr lang="en-US" dirty="0" smtClean="0">
                <a:solidFill>
                  <a:schemeClr val="bg1"/>
                </a:solidFill>
              </a:rPr>
              <a:t> a </a:t>
            </a:r>
            <a:r>
              <a:rPr lang="en-US" dirty="0" err="1" smtClean="0">
                <a:solidFill>
                  <a:schemeClr val="bg1"/>
                </a:solidFill>
              </a:rPr>
              <a:t>acestora</a:t>
            </a:r>
            <a:r>
              <a:rPr lang="en-US" dirty="0" smtClean="0">
                <a:solidFill>
                  <a:schemeClr val="bg1"/>
                </a:solidFill>
              </a:rPr>
              <a:t> cu </a:t>
            </a:r>
            <a:r>
              <a:rPr lang="en-US" dirty="0" err="1" smtClean="0">
                <a:solidFill>
                  <a:schemeClr val="bg1"/>
                </a:solidFill>
              </a:rPr>
              <a:t>privire</a:t>
            </a:r>
            <a:r>
              <a:rPr lang="en-US" dirty="0" smtClean="0">
                <a:solidFill>
                  <a:schemeClr val="bg1"/>
                </a:solidFill>
              </a:rPr>
              <a:t> la </a:t>
            </a:r>
            <a:r>
              <a:rPr lang="en-US" dirty="0" err="1" smtClean="0">
                <a:solidFill>
                  <a:schemeClr val="bg1"/>
                </a:solidFill>
              </a:rPr>
              <a:t>alegerea</a:t>
            </a:r>
            <a:r>
              <a:rPr lang="en-US" dirty="0" smtClean="0">
                <a:solidFill>
                  <a:schemeClr val="bg1"/>
                </a:solidFill>
              </a:rPr>
              <a:t> </a:t>
            </a:r>
            <a:r>
              <a:rPr lang="en-US" dirty="0" err="1" smtClean="0">
                <a:solidFill>
                  <a:schemeClr val="bg1"/>
                </a:solidFill>
              </a:rPr>
              <a:t>viitoarei</a:t>
            </a:r>
            <a:r>
              <a:rPr lang="en-US" dirty="0" smtClean="0">
                <a:solidFill>
                  <a:schemeClr val="bg1"/>
                </a:solidFill>
              </a:rPr>
              <a:t> </a:t>
            </a:r>
            <a:r>
              <a:rPr lang="en-US" dirty="0" err="1" smtClean="0">
                <a:solidFill>
                  <a:schemeClr val="bg1"/>
                </a:solidFill>
              </a:rPr>
              <a:t>profesii</a:t>
            </a:r>
            <a:r>
              <a:rPr lang="en-US" dirty="0" smtClean="0">
                <a:solidFill>
                  <a:schemeClr val="bg1"/>
                </a:solidFill>
              </a:rPr>
              <a:t>, </a:t>
            </a:r>
            <a:r>
              <a:rPr lang="en-US" dirty="0" err="1" smtClean="0">
                <a:solidFill>
                  <a:schemeClr val="bg1"/>
                </a:solidFill>
              </a:rPr>
              <a:t>orientarea</a:t>
            </a:r>
            <a:r>
              <a:rPr lang="en-US" dirty="0" smtClean="0">
                <a:solidFill>
                  <a:schemeClr val="bg1"/>
                </a:solidFill>
              </a:rPr>
              <a:t> </a:t>
            </a:r>
            <a:r>
              <a:rPr lang="en-US" dirty="0" err="1" smtClean="0">
                <a:solidFill>
                  <a:schemeClr val="bg1"/>
                </a:solidFill>
              </a:rPr>
              <a:t>în</a:t>
            </a:r>
            <a:r>
              <a:rPr lang="en-US" dirty="0" smtClean="0">
                <a:solidFill>
                  <a:schemeClr val="bg1"/>
                </a:solidFill>
              </a:rPr>
              <a:t> </a:t>
            </a:r>
            <a:r>
              <a:rPr lang="en-US" dirty="0" err="1" smtClean="0">
                <a:solidFill>
                  <a:schemeClr val="bg1"/>
                </a:solidFill>
              </a:rPr>
              <a:t>carieră</a:t>
            </a:r>
            <a:r>
              <a:rPr lang="en-US" dirty="0" smtClean="0">
                <a:solidFill>
                  <a:schemeClr val="bg1"/>
                </a:solidFill>
              </a:rPr>
              <a:t>  </a:t>
            </a:r>
            <a:r>
              <a:rPr lang="en-US" dirty="0" err="1" smtClean="0">
                <a:solidFill>
                  <a:schemeClr val="bg1"/>
                </a:solidFill>
              </a:rPr>
              <a:t>şi</a:t>
            </a:r>
            <a:r>
              <a:rPr lang="en-US" dirty="0" smtClean="0">
                <a:solidFill>
                  <a:schemeClr val="bg1"/>
                </a:solidFill>
              </a:rPr>
              <a:t> </a:t>
            </a:r>
            <a:r>
              <a:rPr lang="en-US" dirty="0" err="1" smtClean="0">
                <a:solidFill>
                  <a:schemeClr val="bg1"/>
                </a:solidFill>
              </a:rPr>
              <a:t>integrarea</a:t>
            </a:r>
            <a:r>
              <a:rPr lang="en-US" dirty="0" smtClean="0">
                <a:solidFill>
                  <a:schemeClr val="bg1"/>
                </a:solidFill>
              </a:rPr>
              <a:t> socio-</a:t>
            </a:r>
            <a:r>
              <a:rPr lang="en-US" dirty="0" err="1" smtClean="0">
                <a:solidFill>
                  <a:schemeClr val="bg1"/>
                </a:solidFill>
              </a:rPr>
              <a:t>profesională</a:t>
            </a:r>
            <a:r>
              <a:rPr lang="en-US" dirty="0" smtClean="0">
                <a:solidFill>
                  <a:schemeClr val="bg1"/>
                </a:solidFill>
              </a:rPr>
              <a:t>, </a:t>
            </a:r>
            <a:r>
              <a:rPr lang="en-US" dirty="0" err="1" smtClean="0">
                <a:solidFill>
                  <a:schemeClr val="bg1"/>
                </a:solidFill>
              </a:rPr>
              <a:t>prin</a:t>
            </a:r>
            <a:r>
              <a:rPr lang="en-US" dirty="0" smtClean="0">
                <a:solidFill>
                  <a:schemeClr val="bg1"/>
                </a:solidFill>
              </a:rPr>
              <a:t> </a:t>
            </a:r>
            <a:r>
              <a:rPr lang="en-US" dirty="0" err="1" smtClean="0">
                <a:solidFill>
                  <a:schemeClr val="bg1"/>
                </a:solidFill>
              </a:rPr>
              <a:t>intermediul</a:t>
            </a:r>
            <a:r>
              <a:rPr lang="en-US" dirty="0" smtClean="0">
                <a:solidFill>
                  <a:schemeClr val="bg1"/>
                </a:solidFill>
              </a:rPr>
              <a:t> </a:t>
            </a:r>
            <a:r>
              <a:rPr lang="en-US" dirty="0" err="1" smtClean="0">
                <a:solidFill>
                  <a:schemeClr val="bg1"/>
                </a:solidFill>
              </a:rPr>
              <a:t>educaţiei</a:t>
            </a:r>
            <a:r>
              <a:rPr lang="en-US" dirty="0" smtClean="0">
                <a:solidFill>
                  <a:schemeClr val="bg1"/>
                </a:solidFill>
              </a:rPr>
              <a:t> non </a:t>
            </a:r>
            <a:r>
              <a:rPr lang="en-US" dirty="0" err="1" smtClean="0">
                <a:solidFill>
                  <a:schemeClr val="bg1"/>
                </a:solidFill>
              </a:rPr>
              <a:t>formale</a:t>
            </a:r>
            <a:r>
              <a:rPr lang="en-US" dirty="0" smtClean="0">
                <a:solidFill>
                  <a:schemeClr val="bg1"/>
                </a:solidFill>
              </a:rPr>
              <a:t>.</a:t>
            </a:r>
            <a:endParaRPr lang="ro-RO" dirty="0" smtClean="0">
              <a:solidFill>
                <a:schemeClr val="bg1"/>
              </a:solidFill>
            </a:endParaRPr>
          </a:p>
          <a:p>
            <a:pPr lvl="1"/>
            <a:endParaRPr lang="ro-RO" dirty="0" smtClean="0">
              <a:solidFill>
                <a:schemeClr val="bg1"/>
              </a:solidFill>
            </a:endParaRPr>
          </a:p>
          <a:p>
            <a:r>
              <a:rPr lang="ro-RO" sz="2300" b="1" dirty="0" smtClean="0">
                <a:solidFill>
                  <a:schemeClr val="bg1"/>
                </a:solidFill>
              </a:rPr>
              <a:t>Obiective: </a:t>
            </a:r>
          </a:p>
          <a:p>
            <a:pPr>
              <a:buNone/>
            </a:pPr>
            <a:r>
              <a:rPr lang="ro-RO" sz="2300" b="1" dirty="0" smtClean="0">
                <a:solidFill>
                  <a:schemeClr val="bg1"/>
                </a:solidFill>
              </a:rPr>
              <a:t>- s</a:t>
            </a:r>
            <a:r>
              <a:rPr lang="en-US" sz="2300" dirty="0" smtClean="0">
                <a:solidFill>
                  <a:schemeClr val="bg1"/>
                </a:solidFill>
              </a:rPr>
              <a:t>ă  </a:t>
            </a:r>
            <a:r>
              <a:rPr lang="en-US" sz="2300" dirty="0" err="1" smtClean="0">
                <a:solidFill>
                  <a:schemeClr val="bg1"/>
                </a:solidFill>
              </a:rPr>
              <a:t>exprime</a:t>
            </a:r>
            <a:r>
              <a:rPr lang="en-US" sz="2300" dirty="0" smtClean="0">
                <a:solidFill>
                  <a:schemeClr val="bg1"/>
                </a:solidFill>
              </a:rPr>
              <a:t> </a:t>
            </a:r>
            <a:r>
              <a:rPr lang="en-US" sz="2300" dirty="0" err="1" smtClean="0">
                <a:solidFill>
                  <a:schemeClr val="bg1"/>
                </a:solidFill>
              </a:rPr>
              <a:t>opinii</a:t>
            </a:r>
            <a:r>
              <a:rPr lang="en-US" sz="2300" dirty="0" smtClean="0">
                <a:solidFill>
                  <a:schemeClr val="bg1"/>
                </a:solidFill>
              </a:rPr>
              <a:t> cu </a:t>
            </a:r>
            <a:r>
              <a:rPr lang="en-US" sz="2300" dirty="0" err="1" smtClean="0">
                <a:solidFill>
                  <a:schemeClr val="bg1"/>
                </a:solidFill>
              </a:rPr>
              <a:t>privire</a:t>
            </a:r>
            <a:r>
              <a:rPr lang="en-US" sz="2300" dirty="0" smtClean="0">
                <a:solidFill>
                  <a:schemeClr val="bg1"/>
                </a:solidFill>
              </a:rPr>
              <a:t> la </a:t>
            </a:r>
            <a:r>
              <a:rPr lang="en-US" sz="2300" dirty="0" err="1" smtClean="0">
                <a:solidFill>
                  <a:schemeClr val="bg1"/>
                </a:solidFill>
              </a:rPr>
              <a:t>meseria</a:t>
            </a:r>
            <a:r>
              <a:rPr lang="en-US" sz="2300" dirty="0" smtClean="0">
                <a:solidFill>
                  <a:schemeClr val="bg1"/>
                </a:solidFill>
              </a:rPr>
              <a:t> </a:t>
            </a:r>
            <a:r>
              <a:rPr lang="en-US" sz="2300" dirty="0" err="1" smtClean="0">
                <a:solidFill>
                  <a:schemeClr val="bg1"/>
                </a:solidFill>
              </a:rPr>
              <a:t>pe</a:t>
            </a:r>
            <a:r>
              <a:rPr lang="en-US" sz="2300" dirty="0" smtClean="0">
                <a:solidFill>
                  <a:schemeClr val="bg1"/>
                </a:solidFill>
              </a:rPr>
              <a:t> care </a:t>
            </a:r>
            <a:r>
              <a:rPr lang="en-US" sz="2300" dirty="0" err="1" smtClean="0">
                <a:solidFill>
                  <a:schemeClr val="bg1"/>
                </a:solidFill>
              </a:rPr>
              <a:t>vor</a:t>
            </a:r>
            <a:r>
              <a:rPr lang="en-US" sz="2300" dirty="0" smtClean="0">
                <a:solidFill>
                  <a:schemeClr val="bg1"/>
                </a:solidFill>
              </a:rPr>
              <a:t> </a:t>
            </a:r>
            <a:r>
              <a:rPr lang="en-US" sz="2300" dirty="0" err="1" smtClean="0">
                <a:solidFill>
                  <a:schemeClr val="bg1"/>
                </a:solidFill>
              </a:rPr>
              <a:t>să</a:t>
            </a:r>
            <a:r>
              <a:rPr lang="en-US" sz="2300" dirty="0" smtClean="0">
                <a:solidFill>
                  <a:schemeClr val="bg1"/>
                </a:solidFill>
              </a:rPr>
              <a:t> o practice, ca </a:t>
            </a:r>
            <a:r>
              <a:rPr lang="en-US" sz="2300" dirty="0" err="1" smtClean="0">
                <a:solidFill>
                  <a:schemeClr val="bg1"/>
                </a:solidFill>
              </a:rPr>
              <a:t>adulţi</a:t>
            </a:r>
            <a:r>
              <a:rPr lang="en-US" sz="2300" dirty="0" smtClean="0">
                <a:solidFill>
                  <a:schemeClr val="bg1"/>
                </a:solidFill>
              </a:rPr>
              <a:t>;</a:t>
            </a:r>
          </a:p>
          <a:p>
            <a:pPr lvl="0">
              <a:buNone/>
            </a:pPr>
            <a:r>
              <a:rPr lang="ro-RO" sz="2300" dirty="0" smtClean="0">
                <a:solidFill>
                  <a:schemeClr val="bg1"/>
                </a:solidFill>
              </a:rPr>
              <a:t>- </a:t>
            </a:r>
            <a:r>
              <a:rPr lang="en-US" sz="2300" dirty="0" err="1" smtClean="0">
                <a:solidFill>
                  <a:schemeClr val="bg1"/>
                </a:solidFill>
              </a:rPr>
              <a:t>să</a:t>
            </a:r>
            <a:r>
              <a:rPr lang="en-US" sz="2300" dirty="0" smtClean="0">
                <a:solidFill>
                  <a:schemeClr val="bg1"/>
                </a:solidFill>
              </a:rPr>
              <a:t> </a:t>
            </a:r>
            <a:r>
              <a:rPr lang="en-US" sz="2300" dirty="0" err="1" smtClean="0">
                <a:solidFill>
                  <a:schemeClr val="bg1"/>
                </a:solidFill>
              </a:rPr>
              <a:t>motiveze</a:t>
            </a:r>
            <a:r>
              <a:rPr lang="en-US" sz="2300" dirty="0" smtClean="0">
                <a:solidFill>
                  <a:schemeClr val="bg1"/>
                </a:solidFill>
              </a:rPr>
              <a:t> </a:t>
            </a:r>
            <a:r>
              <a:rPr lang="en-US" sz="2300" dirty="0" err="1" smtClean="0">
                <a:solidFill>
                  <a:schemeClr val="bg1"/>
                </a:solidFill>
              </a:rPr>
              <a:t>alegerea</a:t>
            </a:r>
            <a:r>
              <a:rPr lang="en-US" sz="2300" dirty="0" smtClean="0">
                <a:solidFill>
                  <a:schemeClr val="bg1"/>
                </a:solidFill>
              </a:rPr>
              <a:t> </a:t>
            </a:r>
            <a:r>
              <a:rPr lang="en-US" sz="2300" dirty="0" err="1" smtClean="0">
                <a:solidFill>
                  <a:schemeClr val="bg1"/>
                </a:solidFill>
              </a:rPr>
              <a:t>făcută</a:t>
            </a:r>
            <a:r>
              <a:rPr lang="en-US" sz="2300" dirty="0" smtClean="0">
                <a:solidFill>
                  <a:schemeClr val="bg1"/>
                </a:solidFill>
              </a:rPr>
              <a:t> </a:t>
            </a:r>
            <a:r>
              <a:rPr lang="en-US" sz="2300" dirty="0" err="1" smtClean="0">
                <a:solidFill>
                  <a:schemeClr val="bg1"/>
                </a:solidFill>
              </a:rPr>
              <a:t>într</a:t>
            </a:r>
            <a:r>
              <a:rPr lang="en-US" sz="2300" dirty="0" smtClean="0">
                <a:solidFill>
                  <a:schemeClr val="bg1"/>
                </a:solidFill>
              </a:rPr>
              <a:t>-un </a:t>
            </a:r>
            <a:r>
              <a:rPr lang="en-US" sz="2300" dirty="0" err="1" smtClean="0">
                <a:solidFill>
                  <a:schemeClr val="bg1"/>
                </a:solidFill>
              </a:rPr>
              <a:t>eseu</a:t>
            </a:r>
            <a:r>
              <a:rPr lang="en-US" sz="2300" dirty="0" smtClean="0">
                <a:solidFill>
                  <a:schemeClr val="bg1"/>
                </a:solidFill>
              </a:rPr>
              <a:t> ;</a:t>
            </a:r>
          </a:p>
          <a:p>
            <a:pPr lvl="0">
              <a:buNone/>
            </a:pPr>
            <a:r>
              <a:rPr lang="ro-RO" sz="2300" dirty="0" smtClean="0">
                <a:solidFill>
                  <a:schemeClr val="bg1"/>
                </a:solidFill>
              </a:rPr>
              <a:t>- </a:t>
            </a:r>
            <a:r>
              <a:rPr lang="en-US" sz="2300" dirty="0" err="1" smtClean="0">
                <a:solidFill>
                  <a:schemeClr val="bg1"/>
                </a:solidFill>
              </a:rPr>
              <a:t>să</a:t>
            </a:r>
            <a:r>
              <a:rPr lang="en-US" sz="2300" dirty="0" smtClean="0">
                <a:solidFill>
                  <a:schemeClr val="bg1"/>
                </a:solidFill>
              </a:rPr>
              <a:t> </a:t>
            </a:r>
            <a:r>
              <a:rPr lang="en-US" sz="2300" dirty="0" err="1" smtClean="0">
                <a:solidFill>
                  <a:schemeClr val="bg1"/>
                </a:solidFill>
              </a:rPr>
              <a:t>urmărească</a:t>
            </a:r>
            <a:r>
              <a:rPr lang="en-US" sz="2300" dirty="0" smtClean="0">
                <a:solidFill>
                  <a:schemeClr val="bg1"/>
                </a:solidFill>
              </a:rPr>
              <a:t> </a:t>
            </a:r>
            <a:r>
              <a:rPr lang="en-US" sz="2300" dirty="0" err="1" smtClean="0">
                <a:solidFill>
                  <a:schemeClr val="bg1"/>
                </a:solidFill>
              </a:rPr>
              <a:t>materialul</a:t>
            </a:r>
            <a:r>
              <a:rPr lang="en-US" sz="2300" dirty="0" smtClean="0">
                <a:solidFill>
                  <a:schemeClr val="bg1"/>
                </a:solidFill>
              </a:rPr>
              <a:t> </a:t>
            </a:r>
            <a:r>
              <a:rPr lang="en-US" sz="2300" dirty="0" err="1" smtClean="0">
                <a:solidFill>
                  <a:schemeClr val="bg1"/>
                </a:solidFill>
              </a:rPr>
              <a:t>prezentat</a:t>
            </a:r>
            <a:r>
              <a:rPr lang="en-US" sz="2300" dirty="0" smtClean="0">
                <a:solidFill>
                  <a:schemeClr val="bg1"/>
                </a:solidFill>
              </a:rPr>
              <a:t> de </a:t>
            </a:r>
            <a:r>
              <a:rPr lang="en-US" sz="2300" dirty="0" err="1" smtClean="0">
                <a:solidFill>
                  <a:schemeClr val="bg1"/>
                </a:solidFill>
              </a:rPr>
              <a:t>formator</a:t>
            </a:r>
            <a:r>
              <a:rPr lang="en-US" sz="2300" dirty="0" smtClean="0">
                <a:solidFill>
                  <a:schemeClr val="bg1"/>
                </a:solidFill>
              </a:rPr>
              <a:t>  cu </a:t>
            </a:r>
            <a:r>
              <a:rPr lang="en-US" sz="2300" dirty="0" err="1" smtClean="0">
                <a:solidFill>
                  <a:schemeClr val="bg1"/>
                </a:solidFill>
              </a:rPr>
              <a:t>privire</a:t>
            </a:r>
            <a:r>
              <a:rPr lang="en-US" sz="2300" dirty="0" smtClean="0">
                <a:solidFill>
                  <a:schemeClr val="bg1"/>
                </a:solidFill>
              </a:rPr>
              <a:t> la</a:t>
            </a:r>
            <a:r>
              <a:rPr lang="ro-RO" sz="2300" dirty="0" smtClean="0">
                <a:solidFill>
                  <a:schemeClr val="bg1"/>
                </a:solidFill>
              </a:rPr>
              <a:t> </a:t>
            </a:r>
            <a:r>
              <a:rPr lang="en-US" sz="2300" dirty="0" err="1" smtClean="0">
                <a:solidFill>
                  <a:schemeClr val="bg1"/>
                </a:solidFill>
              </a:rPr>
              <a:t>meseriile</a:t>
            </a:r>
            <a:r>
              <a:rPr lang="en-US" sz="2300" dirty="0" smtClean="0">
                <a:solidFill>
                  <a:schemeClr val="bg1"/>
                </a:solidFill>
              </a:rPr>
              <a:t> </a:t>
            </a:r>
            <a:r>
              <a:rPr lang="en-US" sz="2300" dirty="0" err="1" smtClean="0">
                <a:solidFill>
                  <a:schemeClr val="bg1"/>
                </a:solidFill>
              </a:rPr>
              <a:t>viitorului</a:t>
            </a:r>
            <a:r>
              <a:rPr lang="en-US" sz="2300" dirty="0" smtClean="0">
                <a:solidFill>
                  <a:schemeClr val="bg1"/>
                </a:solidFill>
              </a:rPr>
              <a:t>;</a:t>
            </a:r>
          </a:p>
          <a:p>
            <a:pPr lvl="0">
              <a:buNone/>
            </a:pPr>
            <a:r>
              <a:rPr lang="ro-RO" sz="2300" dirty="0" smtClean="0">
                <a:solidFill>
                  <a:schemeClr val="bg1"/>
                </a:solidFill>
              </a:rPr>
              <a:t>- </a:t>
            </a:r>
            <a:r>
              <a:rPr lang="en-US" sz="2300" dirty="0" err="1" smtClean="0">
                <a:solidFill>
                  <a:schemeClr val="bg1"/>
                </a:solidFill>
              </a:rPr>
              <a:t>să</a:t>
            </a:r>
            <a:r>
              <a:rPr lang="en-US" sz="2300" dirty="0" smtClean="0">
                <a:solidFill>
                  <a:schemeClr val="bg1"/>
                </a:solidFill>
              </a:rPr>
              <a:t> </a:t>
            </a:r>
            <a:r>
              <a:rPr lang="en-US" sz="2300" dirty="0" err="1" smtClean="0">
                <a:solidFill>
                  <a:schemeClr val="bg1"/>
                </a:solidFill>
              </a:rPr>
              <a:t>prezinte</a:t>
            </a:r>
            <a:r>
              <a:rPr lang="en-US" sz="2300" dirty="0" smtClean="0">
                <a:solidFill>
                  <a:schemeClr val="bg1"/>
                </a:solidFill>
              </a:rPr>
              <a:t> </a:t>
            </a:r>
            <a:r>
              <a:rPr lang="en-US" sz="2300" dirty="0" err="1" smtClean="0">
                <a:solidFill>
                  <a:schemeClr val="bg1"/>
                </a:solidFill>
              </a:rPr>
              <a:t>meseria</a:t>
            </a:r>
            <a:r>
              <a:rPr lang="en-US" sz="2300" dirty="0" smtClean="0">
                <a:solidFill>
                  <a:schemeClr val="bg1"/>
                </a:solidFill>
              </a:rPr>
              <a:t> </a:t>
            </a:r>
            <a:r>
              <a:rPr lang="en-US" sz="2300" dirty="0" err="1" smtClean="0">
                <a:solidFill>
                  <a:schemeClr val="bg1"/>
                </a:solidFill>
              </a:rPr>
              <a:t>aleasă,în</a:t>
            </a:r>
            <a:r>
              <a:rPr lang="en-US" sz="2300" dirty="0" smtClean="0">
                <a:solidFill>
                  <a:schemeClr val="bg1"/>
                </a:solidFill>
              </a:rPr>
              <a:t> </a:t>
            </a:r>
            <a:r>
              <a:rPr lang="en-US" sz="2300" dirty="0" err="1" smtClean="0">
                <a:solidFill>
                  <a:schemeClr val="bg1"/>
                </a:solidFill>
              </a:rPr>
              <a:t>urma</a:t>
            </a:r>
            <a:r>
              <a:rPr lang="en-US" sz="2300" dirty="0" smtClean="0">
                <a:solidFill>
                  <a:schemeClr val="bg1"/>
                </a:solidFill>
              </a:rPr>
              <a:t> </a:t>
            </a:r>
            <a:r>
              <a:rPr lang="en-US" sz="2300" dirty="0" err="1" smtClean="0">
                <a:solidFill>
                  <a:schemeClr val="bg1"/>
                </a:solidFill>
              </a:rPr>
              <a:t>documentării</a:t>
            </a:r>
            <a:r>
              <a:rPr lang="en-US" sz="2300" dirty="0" smtClean="0">
                <a:solidFill>
                  <a:schemeClr val="bg1"/>
                </a:solidFill>
              </a:rPr>
              <a:t> din </a:t>
            </a:r>
            <a:r>
              <a:rPr lang="en-US" sz="2300" dirty="0" err="1" smtClean="0">
                <a:solidFill>
                  <a:schemeClr val="bg1"/>
                </a:solidFill>
              </a:rPr>
              <a:t>diferite</a:t>
            </a:r>
            <a:r>
              <a:rPr lang="en-US" sz="2300" dirty="0" smtClean="0">
                <a:solidFill>
                  <a:schemeClr val="bg1"/>
                </a:solidFill>
              </a:rPr>
              <a:t> </a:t>
            </a:r>
            <a:r>
              <a:rPr lang="en-US" sz="2300" dirty="0" err="1" smtClean="0">
                <a:solidFill>
                  <a:schemeClr val="bg1"/>
                </a:solidFill>
              </a:rPr>
              <a:t>surse</a:t>
            </a:r>
            <a:r>
              <a:rPr lang="en-US" sz="2300" dirty="0" smtClean="0">
                <a:solidFill>
                  <a:schemeClr val="bg1"/>
                </a:solidFill>
              </a:rPr>
              <a:t>.</a:t>
            </a:r>
          </a:p>
          <a:p>
            <a:pPr lvl="0">
              <a:buNone/>
            </a:pPr>
            <a:r>
              <a:rPr lang="ro-RO" sz="2300" dirty="0" smtClean="0">
                <a:solidFill>
                  <a:schemeClr val="bg1"/>
                </a:solidFill>
              </a:rPr>
              <a:t>- </a:t>
            </a:r>
            <a:r>
              <a:rPr lang="en-US" sz="2300" dirty="0" err="1" smtClean="0">
                <a:solidFill>
                  <a:schemeClr val="bg1"/>
                </a:solidFill>
              </a:rPr>
              <a:t>să</a:t>
            </a:r>
            <a:r>
              <a:rPr lang="en-US" sz="2300" dirty="0" smtClean="0">
                <a:solidFill>
                  <a:schemeClr val="bg1"/>
                </a:solidFill>
              </a:rPr>
              <a:t> </a:t>
            </a:r>
            <a:r>
              <a:rPr lang="en-US" sz="2300" dirty="0" err="1" smtClean="0">
                <a:solidFill>
                  <a:schemeClr val="bg1"/>
                </a:solidFill>
              </a:rPr>
              <a:t>participe</a:t>
            </a:r>
            <a:r>
              <a:rPr lang="en-US" sz="2300" dirty="0" smtClean="0">
                <a:solidFill>
                  <a:schemeClr val="bg1"/>
                </a:solidFill>
              </a:rPr>
              <a:t> </a:t>
            </a:r>
            <a:r>
              <a:rPr lang="en-US" sz="2300" dirty="0" err="1" smtClean="0">
                <a:solidFill>
                  <a:schemeClr val="bg1"/>
                </a:solidFill>
              </a:rPr>
              <a:t>în</a:t>
            </a:r>
            <a:r>
              <a:rPr lang="en-US" sz="2300" dirty="0" smtClean="0">
                <a:solidFill>
                  <a:schemeClr val="bg1"/>
                </a:solidFill>
              </a:rPr>
              <a:t> </a:t>
            </a:r>
            <a:r>
              <a:rPr lang="en-US" sz="2300" dirty="0" err="1" smtClean="0">
                <a:solidFill>
                  <a:schemeClr val="bg1"/>
                </a:solidFill>
              </a:rPr>
              <a:t>cadrul</a:t>
            </a:r>
            <a:r>
              <a:rPr lang="en-US" sz="2300" dirty="0" smtClean="0">
                <a:solidFill>
                  <a:schemeClr val="bg1"/>
                </a:solidFill>
              </a:rPr>
              <a:t> </a:t>
            </a:r>
            <a:r>
              <a:rPr lang="en-US" sz="2300" dirty="0" err="1" smtClean="0">
                <a:solidFill>
                  <a:schemeClr val="bg1"/>
                </a:solidFill>
              </a:rPr>
              <a:t>vizitei</a:t>
            </a:r>
            <a:r>
              <a:rPr lang="en-US" sz="2300" dirty="0" smtClean="0">
                <a:solidFill>
                  <a:schemeClr val="bg1"/>
                </a:solidFill>
              </a:rPr>
              <a:t> la </a:t>
            </a:r>
            <a:r>
              <a:rPr lang="en-US" sz="2300" dirty="0" err="1" smtClean="0">
                <a:solidFill>
                  <a:schemeClr val="bg1"/>
                </a:solidFill>
              </a:rPr>
              <a:t>agenţii</a:t>
            </a:r>
            <a:r>
              <a:rPr lang="en-US" sz="2300" dirty="0" smtClean="0">
                <a:solidFill>
                  <a:schemeClr val="bg1"/>
                </a:solidFill>
              </a:rPr>
              <a:t> </a:t>
            </a:r>
            <a:r>
              <a:rPr lang="en-US" sz="2300" dirty="0" err="1" smtClean="0">
                <a:solidFill>
                  <a:schemeClr val="bg1"/>
                </a:solidFill>
              </a:rPr>
              <a:t>economici</a:t>
            </a:r>
            <a:r>
              <a:rPr lang="en-US" sz="2300" dirty="0" smtClean="0">
                <a:solidFill>
                  <a:schemeClr val="bg1"/>
                </a:solidFill>
              </a:rPr>
              <a:t> la </a:t>
            </a:r>
            <a:r>
              <a:rPr lang="en-US" sz="2300" dirty="0" err="1" smtClean="0">
                <a:solidFill>
                  <a:schemeClr val="bg1"/>
                </a:solidFill>
              </a:rPr>
              <a:t>activităţile</a:t>
            </a:r>
            <a:r>
              <a:rPr lang="en-US" sz="2300" dirty="0" smtClean="0">
                <a:solidFill>
                  <a:schemeClr val="bg1"/>
                </a:solidFill>
              </a:rPr>
              <a:t> </a:t>
            </a:r>
            <a:r>
              <a:rPr lang="en-US" sz="2300" dirty="0" err="1" smtClean="0">
                <a:solidFill>
                  <a:schemeClr val="bg1"/>
                </a:solidFill>
              </a:rPr>
              <a:t>desfăşurate</a:t>
            </a:r>
            <a:r>
              <a:rPr lang="en-US" sz="2300" dirty="0" smtClean="0">
                <a:solidFill>
                  <a:schemeClr val="bg1"/>
                </a:solidFill>
              </a:rPr>
              <a:t> de </a:t>
            </a:r>
            <a:r>
              <a:rPr lang="en-US" sz="2300" dirty="0" err="1" smtClean="0">
                <a:solidFill>
                  <a:schemeClr val="bg1"/>
                </a:solidFill>
              </a:rPr>
              <a:t>aceştia</a:t>
            </a:r>
            <a:r>
              <a:rPr lang="en-US" sz="2300" dirty="0" smtClean="0">
                <a:solidFill>
                  <a:schemeClr val="bg1"/>
                </a:solidFill>
              </a:rPr>
              <a:t>, </a:t>
            </a:r>
            <a:r>
              <a:rPr lang="en-US" sz="2300" dirty="0" err="1" smtClean="0">
                <a:solidFill>
                  <a:schemeClr val="bg1"/>
                </a:solidFill>
              </a:rPr>
              <a:t>în</a:t>
            </a:r>
            <a:r>
              <a:rPr lang="en-US" sz="2300" dirty="0" smtClean="0">
                <a:solidFill>
                  <a:schemeClr val="bg1"/>
                </a:solidFill>
              </a:rPr>
              <a:t> </a:t>
            </a:r>
            <a:r>
              <a:rPr lang="en-US" sz="2300" dirty="0" err="1" smtClean="0">
                <a:solidFill>
                  <a:schemeClr val="bg1"/>
                </a:solidFill>
              </a:rPr>
              <a:t>măsura</a:t>
            </a:r>
            <a:r>
              <a:rPr lang="en-US" sz="2300" dirty="0" smtClean="0">
                <a:solidFill>
                  <a:schemeClr val="bg1"/>
                </a:solidFill>
              </a:rPr>
              <a:t> </a:t>
            </a:r>
            <a:r>
              <a:rPr lang="en-US" sz="2300" dirty="0" err="1" smtClean="0">
                <a:solidFill>
                  <a:schemeClr val="bg1"/>
                </a:solidFill>
              </a:rPr>
              <a:t>posibilităţilor</a:t>
            </a:r>
            <a:r>
              <a:rPr lang="en-US" sz="2300" dirty="0" smtClean="0">
                <a:solidFill>
                  <a:schemeClr val="bg1"/>
                </a:solidFill>
              </a:rPr>
              <a:t>;</a:t>
            </a:r>
          </a:p>
          <a:p>
            <a:pPr lvl="0">
              <a:buNone/>
            </a:pPr>
            <a:r>
              <a:rPr lang="ro-RO" sz="2300" dirty="0" smtClean="0">
                <a:solidFill>
                  <a:schemeClr val="bg1"/>
                </a:solidFill>
              </a:rPr>
              <a:t>- </a:t>
            </a:r>
            <a:r>
              <a:rPr lang="en-US" sz="2300" dirty="0" err="1" smtClean="0">
                <a:solidFill>
                  <a:schemeClr val="bg1"/>
                </a:solidFill>
              </a:rPr>
              <a:t>să</a:t>
            </a:r>
            <a:r>
              <a:rPr lang="en-US" sz="2300" dirty="0" smtClean="0">
                <a:solidFill>
                  <a:schemeClr val="bg1"/>
                </a:solidFill>
              </a:rPr>
              <a:t> </a:t>
            </a:r>
            <a:r>
              <a:rPr lang="en-US" sz="2300" dirty="0" err="1" smtClean="0">
                <a:solidFill>
                  <a:schemeClr val="bg1"/>
                </a:solidFill>
              </a:rPr>
              <a:t>completeze</a:t>
            </a:r>
            <a:r>
              <a:rPr lang="en-US" sz="2300" dirty="0" smtClean="0">
                <a:solidFill>
                  <a:schemeClr val="bg1"/>
                </a:solidFill>
              </a:rPr>
              <a:t> </a:t>
            </a:r>
            <a:r>
              <a:rPr lang="en-US" sz="2300" dirty="0" err="1" smtClean="0">
                <a:solidFill>
                  <a:schemeClr val="bg1"/>
                </a:solidFill>
              </a:rPr>
              <a:t>chestionare</a:t>
            </a:r>
            <a:r>
              <a:rPr lang="en-US" sz="2300" dirty="0" smtClean="0">
                <a:solidFill>
                  <a:schemeClr val="bg1"/>
                </a:solidFill>
              </a:rPr>
              <a:t> de feed-back.</a:t>
            </a:r>
          </a:p>
          <a:p>
            <a:pPr lvl="1"/>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762000"/>
          </a:xfrm>
        </p:spPr>
        <p:txBody>
          <a:bodyPr/>
          <a:lstStyle/>
          <a:p>
            <a:pPr algn="ctr"/>
            <a:r>
              <a:rPr lang="ro-RO" sz="3600" dirty="0" smtClean="0">
                <a:solidFill>
                  <a:schemeClr val="bg1"/>
                </a:solidFill>
              </a:rPr>
              <a:t>STRUCTURA CURSULUI</a:t>
            </a:r>
            <a:endParaRPr lang="en-US" sz="3600" dirty="0">
              <a:solidFill>
                <a:schemeClr val="bg1"/>
              </a:solidFill>
            </a:endParaRPr>
          </a:p>
        </p:txBody>
      </p:sp>
      <p:sp>
        <p:nvSpPr>
          <p:cNvPr id="3" name="Text Placeholder 2"/>
          <p:cNvSpPr>
            <a:spLocks noGrp="1"/>
          </p:cNvSpPr>
          <p:nvPr>
            <p:ph type="body" idx="1"/>
          </p:nvPr>
        </p:nvSpPr>
        <p:spPr>
          <a:xfrm>
            <a:off x="457200" y="1828800"/>
            <a:ext cx="8229600" cy="4572000"/>
          </a:xfrm>
        </p:spPr>
        <p:txBody>
          <a:bodyPr>
            <a:normAutofit/>
          </a:bodyPr>
          <a:lstStyle/>
          <a:p>
            <a:pPr>
              <a:buFont typeface="Arial" pitchFamily="34" charset="0"/>
              <a:buChar char="•"/>
            </a:pPr>
            <a:r>
              <a:rPr lang="ro-RO" dirty="0" smtClean="0">
                <a:solidFill>
                  <a:schemeClr val="bg1"/>
                </a:solidFill>
              </a:rPr>
              <a:t> </a:t>
            </a:r>
            <a:r>
              <a:rPr lang="ro-RO" b="1" dirty="0" smtClean="0">
                <a:solidFill>
                  <a:schemeClr val="bg1"/>
                </a:solidFill>
              </a:rPr>
              <a:t>ACTIVITATE TEORETICĂ</a:t>
            </a:r>
            <a:r>
              <a:rPr lang="ro-RO" dirty="0" smtClean="0">
                <a:solidFill>
                  <a:schemeClr val="bg1"/>
                </a:solidFill>
              </a:rPr>
              <a:t>:</a:t>
            </a:r>
          </a:p>
          <a:p>
            <a:r>
              <a:rPr lang="en-US" b="1" dirty="0" smtClean="0">
                <a:solidFill>
                  <a:schemeClr val="bg1"/>
                </a:solidFill>
              </a:rPr>
              <a:t>1. ,,</a:t>
            </a:r>
            <a:r>
              <a:rPr lang="en-US" b="1" dirty="0" err="1" smtClean="0">
                <a:solidFill>
                  <a:schemeClr val="bg1"/>
                </a:solidFill>
              </a:rPr>
              <a:t>Eu</a:t>
            </a:r>
            <a:r>
              <a:rPr lang="en-US" b="1" dirty="0" smtClean="0">
                <a:solidFill>
                  <a:schemeClr val="bg1"/>
                </a:solidFill>
              </a:rPr>
              <a:t> </a:t>
            </a:r>
            <a:r>
              <a:rPr lang="en-US" b="1" dirty="0" err="1" smtClean="0">
                <a:solidFill>
                  <a:schemeClr val="bg1"/>
                </a:solidFill>
              </a:rPr>
              <a:t>vreau</a:t>
            </a:r>
            <a:r>
              <a:rPr lang="en-US" b="1" dirty="0" smtClean="0">
                <a:solidFill>
                  <a:schemeClr val="bg1"/>
                </a:solidFill>
              </a:rPr>
              <a:t> </a:t>
            </a:r>
            <a:r>
              <a:rPr lang="en-US" b="1" dirty="0" err="1" smtClean="0">
                <a:solidFill>
                  <a:schemeClr val="bg1"/>
                </a:solidFill>
              </a:rPr>
              <a:t>să</a:t>
            </a:r>
            <a:r>
              <a:rPr lang="en-US" b="1" dirty="0" smtClean="0">
                <a:solidFill>
                  <a:schemeClr val="bg1"/>
                </a:solidFill>
              </a:rPr>
              <a:t> </a:t>
            </a:r>
            <a:r>
              <a:rPr lang="en-US" b="1" dirty="0" err="1" smtClean="0">
                <a:solidFill>
                  <a:schemeClr val="bg1"/>
                </a:solidFill>
              </a:rPr>
              <a:t>devin</a:t>
            </a:r>
            <a:r>
              <a:rPr lang="en-US" b="1" dirty="0" smtClean="0">
                <a:solidFill>
                  <a:schemeClr val="bg1"/>
                </a:solidFill>
              </a:rPr>
              <a:t>…”- </a:t>
            </a:r>
            <a:r>
              <a:rPr lang="en-US" b="1" dirty="0" err="1" smtClean="0">
                <a:solidFill>
                  <a:schemeClr val="bg1"/>
                </a:solidFill>
              </a:rPr>
              <a:t>eseu</a:t>
            </a:r>
            <a:r>
              <a:rPr lang="en-US" b="1" dirty="0" smtClean="0">
                <a:solidFill>
                  <a:schemeClr val="bg1"/>
                </a:solidFill>
              </a:rPr>
              <a:t> </a:t>
            </a:r>
            <a:r>
              <a:rPr lang="en-US" b="1" dirty="0" err="1" smtClean="0">
                <a:solidFill>
                  <a:schemeClr val="bg1"/>
                </a:solidFill>
              </a:rPr>
              <a:t>şi</a:t>
            </a:r>
            <a:r>
              <a:rPr lang="en-US" b="1" dirty="0" smtClean="0">
                <a:solidFill>
                  <a:schemeClr val="bg1"/>
                </a:solidFill>
              </a:rPr>
              <a:t> </a:t>
            </a:r>
            <a:r>
              <a:rPr lang="en-US" b="1" dirty="0" err="1" smtClean="0">
                <a:solidFill>
                  <a:schemeClr val="bg1"/>
                </a:solidFill>
              </a:rPr>
              <a:t>discuţii</a:t>
            </a:r>
            <a:r>
              <a:rPr lang="en-US" b="1" dirty="0" smtClean="0">
                <a:solidFill>
                  <a:schemeClr val="bg1"/>
                </a:solidFill>
              </a:rPr>
              <a:t> </a:t>
            </a:r>
            <a:r>
              <a:rPr lang="en-US" b="1" dirty="0" err="1" smtClean="0">
                <a:solidFill>
                  <a:schemeClr val="bg1"/>
                </a:solidFill>
              </a:rPr>
              <a:t>libere</a:t>
            </a:r>
            <a:endParaRPr lang="en-US" dirty="0" smtClean="0">
              <a:solidFill>
                <a:schemeClr val="bg1"/>
              </a:solidFill>
            </a:endParaRPr>
          </a:p>
          <a:p>
            <a:r>
              <a:rPr lang="en-US" b="1" dirty="0" smtClean="0">
                <a:solidFill>
                  <a:schemeClr val="bg1"/>
                </a:solidFill>
              </a:rPr>
              <a:t>2. ,,</a:t>
            </a:r>
            <a:r>
              <a:rPr lang="en-US" b="1" dirty="0" err="1" smtClean="0">
                <a:solidFill>
                  <a:schemeClr val="bg1"/>
                </a:solidFill>
              </a:rPr>
              <a:t>Meseriile</a:t>
            </a:r>
            <a:r>
              <a:rPr lang="en-US" b="1" dirty="0" smtClean="0">
                <a:solidFill>
                  <a:schemeClr val="bg1"/>
                </a:solidFill>
              </a:rPr>
              <a:t> </a:t>
            </a:r>
            <a:r>
              <a:rPr lang="en-US" b="1" dirty="0" err="1" smtClean="0">
                <a:solidFill>
                  <a:schemeClr val="bg1"/>
                </a:solidFill>
              </a:rPr>
              <a:t>viitorului</a:t>
            </a:r>
            <a:r>
              <a:rPr lang="en-US" b="1" dirty="0" smtClean="0">
                <a:solidFill>
                  <a:schemeClr val="bg1"/>
                </a:solidFill>
              </a:rPr>
              <a:t>”- </a:t>
            </a:r>
            <a:r>
              <a:rPr lang="en-US" b="1" dirty="0" err="1" smtClean="0">
                <a:solidFill>
                  <a:schemeClr val="bg1"/>
                </a:solidFill>
              </a:rPr>
              <a:t>prezentare</a:t>
            </a:r>
            <a:r>
              <a:rPr lang="en-US" b="1" dirty="0" smtClean="0">
                <a:solidFill>
                  <a:schemeClr val="bg1"/>
                </a:solidFill>
              </a:rPr>
              <a:t> material </a:t>
            </a:r>
            <a:r>
              <a:rPr lang="en-US" b="1" dirty="0" err="1" smtClean="0">
                <a:solidFill>
                  <a:schemeClr val="bg1"/>
                </a:solidFill>
              </a:rPr>
              <a:t>şi</a:t>
            </a:r>
            <a:r>
              <a:rPr lang="en-US" b="1" dirty="0" smtClean="0">
                <a:solidFill>
                  <a:schemeClr val="bg1"/>
                </a:solidFill>
              </a:rPr>
              <a:t> </a:t>
            </a:r>
            <a:r>
              <a:rPr lang="en-US" b="1" dirty="0" err="1" smtClean="0">
                <a:solidFill>
                  <a:schemeClr val="bg1"/>
                </a:solidFill>
              </a:rPr>
              <a:t>dezbatere</a:t>
            </a:r>
            <a:endParaRPr lang="en-US" dirty="0" smtClean="0">
              <a:solidFill>
                <a:schemeClr val="bg1"/>
              </a:solidFill>
            </a:endParaRPr>
          </a:p>
          <a:p>
            <a:r>
              <a:rPr lang="en-US" b="1" dirty="0" smtClean="0">
                <a:solidFill>
                  <a:schemeClr val="bg1"/>
                </a:solidFill>
              </a:rPr>
              <a:t>3. ,,</a:t>
            </a:r>
            <a:r>
              <a:rPr lang="en-US" b="1" dirty="0" err="1" smtClean="0">
                <a:solidFill>
                  <a:schemeClr val="bg1"/>
                </a:solidFill>
              </a:rPr>
              <a:t>Piaţa</a:t>
            </a:r>
            <a:r>
              <a:rPr lang="en-US" b="1" dirty="0" smtClean="0">
                <a:solidFill>
                  <a:schemeClr val="bg1"/>
                </a:solidFill>
              </a:rPr>
              <a:t> </a:t>
            </a:r>
            <a:r>
              <a:rPr lang="en-US" b="1" dirty="0" err="1" smtClean="0">
                <a:solidFill>
                  <a:schemeClr val="bg1"/>
                </a:solidFill>
              </a:rPr>
              <a:t>actuală</a:t>
            </a:r>
            <a:r>
              <a:rPr lang="en-US" b="1" dirty="0" smtClean="0">
                <a:solidFill>
                  <a:schemeClr val="bg1"/>
                </a:solidFill>
              </a:rPr>
              <a:t> a </a:t>
            </a:r>
            <a:r>
              <a:rPr lang="en-US" b="1" dirty="0" err="1" smtClean="0">
                <a:solidFill>
                  <a:schemeClr val="bg1"/>
                </a:solidFill>
              </a:rPr>
              <a:t>forţei</a:t>
            </a:r>
            <a:r>
              <a:rPr lang="en-US" b="1" dirty="0" smtClean="0">
                <a:solidFill>
                  <a:schemeClr val="bg1"/>
                </a:solidFill>
              </a:rPr>
              <a:t> de </a:t>
            </a:r>
            <a:r>
              <a:rPr lang="en-US" b="1" dirty="0" err="1" smtClean="0">
                <a:solidFill>
                  <a:schemeClr val="bg1"/>
                </a:solidFill>
              </a:rPr>
              <a:t>muncă</a:t>
            </a:r>
            <a:r>
              <a:rPr lang="en-US" b="1" dirty="0" smtClean="0">
                <a:solidFill>
                  <a:schemeClr val="bg1"/>
                </a:solidFill>
              </a:rPr>
              <a:t>”- </a:t>
            </a:r>
            <a:r>
              <a:rPr lang="en-US" b="1" dirty="0" err="1" smtClean="0">
                <a:solidFill>
                  <a:schemeClr val="bg1"/>
                </a:solidFill>
              </a:rPr>
              <a:t>aspecte</a:t>
            </a:r>
            <a:r>
              <a:rPr lang="en-US" b="1" dirty="0" smtClean="0">
                <a:solidFill>
                  <a:schemeClr val="bg1"/>
                </a:solidFill>
              </a:rPr>
              <a:t> practice</a:t>
            </a:r>
            <a:endParaRPr lang="en-US" dirty="0" smtClean="0">
              <a:solidFill>
                <a:schemeClr val="bg1"/>
              </a:solidFill>
            </a:endParaRPr>
          </a:p>
          <a:p>
            <a:r>
              <a:rPr lang="en-US" b="1" dirty="0" smtClean="0">
                <a:solidFill>
                  <a:schemeClr val="bg1"/>
                </a:solidFill>
              </a:rPr>
              <a:t>4. </a:t>
            </a:r>
            <a:r>
              <a:rPr lang="en-US" b="1" dirty="0" err="1" smtClean="0">
                <a:solidFill>
                  <a:schemeClr val="bg1"/>
                </a:solidFill>
              </a:rPr>
              <a:t>Concluzii</a:t>
            </a:r>
            <a:endParaRPr lang="ro-RO" b="1" dirty="0" smtClean="0">
              <a:solidFill>
                <a:schemeClr val="bg1"/>
              </a:solidFill>
            </a:endParaRPr>
          </a:p>
          <a:p>
            <a:endParaRPr lang="ro-RO" b="1" dirty="0" smtClean="0">
              <a:solidFill>
                <a:schemeClr val="bg1"/>
              </a:solidFill>
            </a:endParaRPr>
          </a:p>
          <a:p>
            <a:endParaRPr lang="ro-RO" b="1" dirty="0" smtClean="0">
              <a:solidFill>
                <a:schemeClr val="bg1"/>
              </a:solidFill>
            </a:endParaRPr>
          </a:p>
          <a:p>
            <a:pPr>
              <a:buFont typeface="Arial" pitchFamily="34" charset="0"/>
              <a:buChar char="•"/>
            </a:pPr>
            <a:r>
              <a:rPr lang="ro-RO" b="1" dirty="0" smtClean="0">
                <a:solidFill>
                  <a:schemeClr val="bg1"/>
                </a:solidFill>
              </a:rPr>
              <a:t> ACTIVITATE PRACTICĂ:</a:t>
            </a:r>
          </a:p>
          <a:p>
            <a:pPr marL="530352" indent="-457200"/>
            <a:r>
              <a:rPr lang="ro-RO" b="1" dirty="0" smtClean="0">
                <a:solidFill>
                  <a:schemeClr val="bg1"/>
                </a:solidFill>
              </a:rPr>
              <a:t>       - Vizită la S.C. IMBA  ADVERTISING  S.R.L. – </a:t>
            </a:r>
            <a:r>
              <a:rPr lang="ro-RO" dirty="0" smtClean="0">
                <a:solidFill>
                  <a:schemeClr val="bg1"/>
                </a:solidFill>
              </a:rPr>
              <a:t> care are ca obiect de activitate producţia publicitară</a:t>
            </a:r>
          </a:p>
          <a:p>
            <a:pPr marL="530352" indent="-457200"/>
            <a:r>
              <a:rPr lang="ro-RO" b="1" dirty="0" smtClean="0">
                <a:solidFill>
                  <a:schemeClr val="bg1"/>
                </a:solidFill>
              </a:rPr>
              <a:t>       - Vizită la S. C. ART LUX S.R.L</a:t>
            </a:r>
            <a:r>
              <a:rPr lang="ro-RO" dirty="0" smtClean="0">
                <a:solidFill>
                  <a:schemeClr val="bg1"/>
                </a:solidFill>
              </a:rPr>
              <a:t>.- care are ca obiect de activitate alimentaţia publică</a:t>
            </a:r>
            <a:endParaRPr lang="en-US" dirty="0" smtClean="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447800"/>
          </a:xfrm>
        </p:spPr>
        <p:txBody>
          <a:bodyPr/>
          <a:lstStyle/>
          <a:p>
            <a:pPr algn="ctr"/>
            <a:r>
              <a:rPr lang="ro-RO" sz="3600" dirty="0" smtClean="0">
                <a:solidFill>
                  <a:schemeClr val="bg1"/>
                </a:solidFill>
              </a:rPr>
              <a:t>CAPITOLUL I </a:t>
            </a:r>
            <a:br>
              <a:rPr lang="ro-RO" sz="3600" dirty="0" smtClean="0">
                <a:solidFill>
                  <a:schemeClr val="bg1"/>
                </a:solidFill>
              </a:rPr>
            </a:br>
            <a:r>
              <a:rPr lang="ro-RO" sz="3600" dirty="0" smtClean="0">
                <a:solidFill>
                  <a:schemeClr val="bg1"/>
                </a:solidFill>
              </a:rPr>
              <a:t>E</a:t>
            </a:r>
            <a:r>
              <a:rPr lang="en-US" sz="3600" dirty="0" smtClean="0">
                <a:solidFill>
                  <a:schemeClr val="bg1"/>
                </a:solidFill>
              </a:rPr>
              <a:t>u</a:t>
            </a:r>
            <a:r>
              <a:rPr lang="ro-RO" sz="3600" dirty="0" smtClean="0">
                <a:solidFill>
                  <a:schemeClr val="bg1"/>
                </a:solidFill>
              </a:rPr>
              <a:t> </a:t>
            </a:r>
            <a:r>
              <a:rPr lang="en-US" sz="3600" dirty="0" smtClean="0">
                <a:solidFill>
                  <a:schemeClr val="bg1"/>
                </a:solidFill>
              </a:rPr>
              <a:t> </a:t>
            </a:r>
            <a:r>
              <a:rPr lang="en-US" sz="3600" dirty="0" err="1" smtClean="0">
                <a:solidFill>
                  <a:schemeClr val="bg1"/>
                </a:solidFill>
              </a:rPr>
              <a:t>vreau</a:t>
            </a:r>
            <a:r>
              <a:rPr lang="en-US" sz="3600" dirty="0" smtClean="0">
                <a:solidFill>
                  <a:schemeClr val="bg1"/>
                </a:solidFill>
              </a:rPr>
              <a:t> </a:t>
            </a:r>
            <a:r>
              <a:rPr lang="ro-RO" sz="3600" dirty="0" smtClean="0">
                <a:solidFill>
                  <a:schemeClr val="bg1"/>
                </a:solidFill>
              </a:rPr>
              <a:t> </a:t>
            </a:r>
            <a:r>
              <a:rPr lang="en-US" sz="3600" dirty="0" err="1" smtClean="0">
                <a:solidFill>
                  <a:schemeClr val="bg1"/>
                </a:solidFill>
              </a:rPr>
              <a:t>să</a:t>
            </a:r>
            <a:r>
              <a:rPr lang="en-US" sz="3600" dirty="0" smtClean="0">
                <a:solidFill>
                  <a:schemeClr val="bg1"/>
                </a:solidFill>
              </a:rPr>
              <a:t> </a:t>
            </a:r>
            <a:r>
              <a:rPr lang="ro-RO" sz="3600" dirty="0" smtClean="0">
                <a:solidFill>
                  <a:schemeClr val="bg1"/>
                </a:solidFill>
              </a:rPr>
              <a:t> </a:t>
            </a:r>
            <a:r>
              <a:rPr lang="en-US" sz="3600" dirty="0" err="1" smtClean="0">
                <a:solidFill>
                  <a:schemeClr val="bg1"/>
                </a:solidFill>
              </a:rPr>
              <a:t>devin</a:t>
            </a:r>
            <a:r>
              <a:rPr lang="en-US" dirty="0" smtClean="0">
                <a:solidFill>
                  <a:schemeClr val="bg1"/>
                </a:solidFill>
              </a:rPr>
              <a:t>…</a:t>
            </a:r>
            <a:endParaRPr lang="en-US" dirty="0">
              <a:solidFill>
                <a:schemeClr val="bg1"/>
              </a:solidFill>
            </a:endParaRPr>
          </a:p>
        </p:txBody>
      </p:sp>
      <p:sp>
        <p:nvSpPr>
          <p:cNvPr id="3" name="Text Placeholder 2"/>
          <p:cNvSpPr>
            <a:spLocks noGrp="1"/>
          </p:cNvSpPr>
          <p:nvPr>
            <p:ph type="body" idx="1"/>
          </p:nvPr>
        </p:nvSpPr>
        <p:spPr>
          <a:xfrm>
            <a:off x="457200" y="2057400"/>
            <a:ext cx="8382000" cy="4419600"/>
          </a:xfrm>
        </p:spPr>
        <p:txBody>
          <a:bodyPr>
            <a:normAutofit/>
          </a:bodyPr>
          <a:lstStyle/>
          <a:p>
            <a:pPr>
              <a:buFont typeface="Arial" pitchFamily="34" charset="0"/>
              <a:buChar char="•"/>
            </a:pPr>
            <a:r>
              <a:rPr lang="ro-RO" dirty="0" smtClean="0">
                <a:solidFill>
                  <a:schemeClr val="bg1"/>
                </a:solidFill>
              </a:rPr>
              <a:t> Elevii implicaţi în proiect s-au prezentat, au spus ce ar vrea să devină când vor fi adulţi şi ce liceu vor urma. </a:t>
            </a:r>
          </a:p>
          <a:p>
            <a:pPr>
              <a:buFont typeface="Arial" pitchFamily="34" charset="0"/>
              <a:buChar char="•"/>
            </a:pPr>
            <a:r>
              <a:rPr lang="ro-RO" dirty="0" smtClean="0">
                <a:solidFill>
                  <a:schemeClr val="bg1"/>
                </a:solidFill>
              </a:rPr>
              <a:t> Printre meseriile enumerate se regăsesc: medic, specialist IT, avocat, procuror,  profesor de limbi străine, antrenor de înot, designer vestimentar, make-up artist, inginer, kinetoterapeut.</a:t>
            </a:r>
          </a:p>
          <a:p>
            <a:pPr>
              <a:buFont typeface="Arial" pitchFamily="34" charset="0"/>
              <a:buChar char="•"/>
            </a:pPr>
            <a:r>
              <a:rPr lang="ro-RO" dirty="0" smtClean="0">
                <a:solidFill>
                  <a:schemeClr val="bg1"/>
                </a:solidFill>
              </a:rPr>
              <a:t> Elevii au avut sarcina să descrie într-un eseu de maxim o pagină A4 meseria aleasă, motivele care i-au determinat să o aleagă, ce ar trebui să studieze pentru a deveni ceea ce şi-au propus. (liceu, facultate)</a:t>
            </a:r>
          </a:p>
          <a:p>
            <a:pPr>
              <a:buFont typeface="Arial" pitchFamily="34" charset="0"/>
              <a:buChar char="•"/>
            </a:pPr>
            <a:r>
              <a:rPr lang="ro-RO" dirty="0" smtClean="0">
                <a:solidFill>
                  <a:schemeClr val="bg1"/>
                </a:solidFill>
              </a:rPr>
              <a:t>  Fiecare a citit materialul realizat şi s-au purtat discuţii în cadrul grupului despre acesta.</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447800"/>
          </a:xfrm>
        </p:spPr>
        <p:txBody>
          <a:bodyPr>
            <a:normAutofit fontScale="90000"/>
          </a:bodyPr>
          <a:lstStyle/>
          <a:p>
            <a:r>
              <a:rPr lang="ro-RO" dirty="0" smtClean="0">
                <a:solidFill>
                  <a:schemeClr val="bg1"/>
                </a:solidFill>
              </a:rPr>
              <a:t>Lucrăm la eseu şi apoi ascultăm despre meseria aleasă de colegi</a:t>
            </a:r>
            <a:endParaRPr lang="en-US" dirty="0">
              <a:solidFill>
                <a:schemeClr val="bg1"/>
              </a:solidFill>
            </a:endParaRPr>
          </a:p>
        </p:txBody>
      </p:sp>
      <p:pic>
        <p:nvPicPr>
          <p:cNvPr id="6" name="Content Placeholder 5" descr="20160512_101828.JPG"/>
          <p:cNvPicPr>
            <a:picLocks noGrp="1" noChangeAspect="1"/>
          </p:cNvPicPr>
          <p:nvPr>
            <p:ph sz="half" idx="1"/>
          </p:nvPr>
        </p:nvPicPr>
        <p:blipFill>
          <a:blip r:embed="rId2" cstate="print"/>
          <a:stretch>
            <a:fillRect/>
          </a:stretch>
        </p:blipFill>
        <p:spPr>
          <a:xfrm>
            <a:off x="457200" y="2726805"/>
            <a:ext cx="4038600" cy="2272752"/>
          </a:xfrm>
        </p:spPr>
      </p:pic>
      <p:pic>
        <p:nvPicPr>
          <p:cNvPr id="7" name="Content Placeholder 6" descr="20160511_135902.JPG"/>
          <p:cNvPicPr>
            <a:picLocks noGrp="1" noChangeAspect="1"/>
          </p:cNvPicPr>
          <p:nvPr>
            <p:ph sz="half" idx="2"/>
          </p:nvPr>
        </p:nvPicPr>
        <p:blipFill>
          <a:blip r:embed="rId3" cstate="print"/>
          <a:stretch>
            <a:fillRect/>
          </a:stretch>
        </p:blipFill>
        <p:spPr>
          <a:xfrm>
            <a:off x="4648200" y="2726805"/>
            <a:ext cx="4038600" cy="2272752"/>
          </a:xfrm>
        </p:spPr>
      </p:pic>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924800" cy="1371600"/>
          </a:xfrm>
        </p:spPr>
        <p:txBody>
          <a:bodyPr>
            <a:normAutofit fontScale="90000"/>
          </a:bodyPr>
          <a:lstStyle/>
          <a:p>
            <a:pPr algn="ctr"/>
            <a:r>
              <a:rPr lang="ro-RO" dirty="0" smtClean="0">
                <a:solidFill>
                  <a:schemeClr val="bg1"/>
                </a:solidFill>
              </a:rPr>
              <a:t>CITATE DIN ESEURILE ELEVILOR</a:t>
            </a:r>
            <a:endParaRPr lang="en-US" dirty="0">
              <a:solidFill>
                <a:schemeClr val="bg1"/>
              </a:solidFill>
            </a:endParaRPr>
          </a:p>
        </p:txBody>
      </p:sp>
      <p:sp>
        <p:nvSpPr>
          <p:cNvPr id="4" name="Text Placeholder 3"/>
          <p:cNvSpPr>
            <a:spLocks noGrp="1"/>
          </p:cNvSpPr>
          <p:nvPr>
            <p:ph type="body" idx="1"/>
          </p:nvPr>
        </p:nvSpPr>
        <p:spPr>
          <a:xfrm>
            <a:off x="685800" y="1600200"/>
            <a:ext cx="7924800" cy="4343400"/>
          </a:xfrm>
        </p:spPr>
        <p:txBody>
          <a:bodyPr>
            <a:normAutofit/>
          </a:bodyPr>
          <a:lstStyle/>
          <a:p>
            <a:r>
              <a:rPr lang="ro-RO" sz="1800" dirty="0" smtClean="0">
                <a:solidFill>
                  <a:schemeClr val="bg1"/>
                </a:solidFill>
              </a:rPr>
              <a:t>,,Eu vreau să devin profesor de engleză pentru că vreau să le predau elevilor, să înveţe pentru examen şi să-i ajut. Despre meseria aleasă ştiu că o să primesc salariu mare. Deocamdată, nu m-am gândit la ce liceu mă duc, dar dacă găsesc un liceu atât de bun voi avea un viitor plăcut.”</a:t>
            </a:r>
          </a:p>
          <a:p>
            <a:endParaRPr lang="ro-RO" sz="1800" dirty="0" smtClean="0">
              <a:solidFill>
                <a:schemeClr val="bg1"/>
              </a:solidFill>
            </a:endParaRPr>
          </a:p>
          <a:p>
            <a:r>
              <a:rPr lang="ro-RO" sz="1800" dirty="0" smtClean="0">
                <a:solidFill>
                  <a:schemeClr val="bg1"/>
                </a:solidFill>
              </a:rPr>
              <a:t>,,Eu vreau să devin organizator de evenimente. Pentru asta trebuie să ai ,,ochi artistic” “</a:t>
            </a:r>
          </a:p>
          <a:p>
            <a:endParaRPr lang="ro-RO" sz="1800" dirty="0" smtClean="0">
              <a:solidFill>
                <a:schemeClr val="bg1"/>
              </a:solidFill>
            </a:endParaRPr>
          </a:p>
          <a:p>
            <a:r>
              <a:rPr lang="ro-RO" sz="1800" dirty="0" smtClean="0">
                <a:solidFill>
                  <a:schemeClr val="bg1"/>
                </a:solidFill>
              </a:rPr>
              <a:t>,,Eu vreau să devin inginer. Ştiu despre această meserie că se desfăşoară într-o centrală. Îţi trebuie multe cunoştinţe de fizică, matematică, chimie.”</a:t>
            </a:r>
          </a:p>
          <a:p>
            <a:endParaRPr lang="ro-RO" sz="1800" dirty="0" smtClean="0">
              <a:solidFill>
                <a:schemeClr val="bg1"/>
              </a:solidFill>
            </a:endParaRPr>
          </a:p>
          <a:p>
            <a:r>
              <a:rPr lang="ro-RO" sz="1800" dirty="0" smtClean="0">
                <a:solidFill>
                  <a:schemeClr val="bg1"/>
                </a:solidFill>
              </a:rPr>
              <a:t>,,Eu vreau să devin medic deoarece pot să ajut oamenii. Meseria de medic trebuie făcută cu sârguinţă deoarece tu ţii viaţaunui om în mâinile tale. Este un drum lung şi bătăios până să ajungi medic, dar merită.”</a:t>
            </a:r>
          </a:p>
          <a:p>
            <a:endParaRPr lang="ro-RO" sz="1800" dirty="0" smtClean="0"/>
          </a:p>
          <a:p>
            <a:endParaRPr lang="en-US" sz="18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924800" cy="1371600"/>
          </a:xfrm>
        </p:spPr>
        <p:txBody>
          <a:bodyPr>
            <a:normAutofit fontScale="90000"/>
          </a:bodyPr>
          <a:lstStyle/>
          <a:p>
            <a:pPr algn="ctr"/>
            <a:r>
              <a:rPr lang="ro-RO" dirty="0" smtClean="0">
                <a:solidFill>
                  <a:schemeClr val="bg1"/>
                </a:solidFill>
              </a:rPr>
              <a:t>CITATE DIN ESEURILE ELEVILOR</a:t>
            </a:r>
            <a:endParaRPr lang="en-US" dirty="0">
              <a:solidFill>
                <a:schemeClr val="bg1"/>
              </a:solidFill>
            </a:endParaRPr>
          </a:p>
        </p:txBody>
      </p:sp>
      <p:sp>
        <p:nvSpPr>
          <p:cNvPr id="4" name="Text Placeholder 3"/>
          <p:cNvSpPr>
            <a:spLocks noGrp="1"/>
          </p:cNvSpPr>
          <p:nvPr>
            <p:ph type="body" idx="1"/>
          </p:nvPr>
        </p:nvSpPr>
        <p:spPr>
          <a:xfrm>
            <a:off x="685800" y="1600200"/>
            <a:ext cx="7924800" cy="4572000"/>
          </a:xfrm>
        </p:spPr>
        <p:txBody>
          <a:bodyPr>
            <a:normAutofit/>
          </a:bodyPr>
          <a:lstStyle/>
          <a:p>
            <a:endParaRPr lang="ro-RO" sz="1800" dirty="0" smtClean="0"/>
          </a:p>
          <a:p>
            <a:r>
              <a:rPr lang="ro-RO" sz="1800" dirty="0" smtClean="0">
                <a:solidFill>
                  <a:schemeClr val="bg1"/>
                </a:solidFill>
              </a:rPr>
              <a:t>,,Eu vreau să devin medic veterinar deoarece îmi plac foarte mult animalele. Eu ştiu că pentru a fi medic veterinar trebuie să învăţ foarte mult şi că trebuie să merg la un liceu cu profil de ştiinţele naturii, axat mai mult pe zoologie.”</a:t>
            </a:r>
          </a:p>
          <a:p>
            <a:endParaRPr lang="ro-RO" sz="1800" dirty="0" smtClean="0">
              <a:solidFill>
                <a:schemeClr val="bg1"/>
              </a:solidFill>
            </a:endParaRPr>
          </a:p>
          <a:p>
            <a:r>
              <a:rPr lang="ro-RO" sz="1800" dirty="0" smtClean="0">
                <a:solidFill>
                  <a:schemeClr val="bg1"/>
                </a:solidFill>
              </a:rPr>
              <a:t>,,Eu vreau să devin antrenoare de nataţie şi kinetoterapeut. Liceul ales de mine este ,,Ion Neculce” la profilul ştiinţe sociale.</a:t>
            </a:r>
          </a:p>
          <a:p>
            <a:endParaRPr lang="ro-RO" sz="1800" dirty="0" smtClean="0">
              <a:solidFill>
                <a:schemeClr val="bg1"/>
              </a:solidFill>
            </a:endParaRPr>
          </a:p>
          <a:p>
            <a:r>
              <a:rPr lang="ro-RO" sz="1800" dirty="0" smtClean="0">
                <a:solidFill>
                  <a:schemeClr val="bg1"/>
                </a:solidFill>
              </a:rPr>
              <a:t>,,Eu vreau să devin designer vestimentar, pentru că îmi place desenul, acesta fiind şi talentul meu.Trebuie să merg la liceul ,,Nicolae Tonitza”</a:t>
            </a:r>
          </a:p>
          <a:p>
            <a:endParaRPr lang="ro-RO" sz="1800" dirty="0" smtClean="0">
              <a:solidFill>
                <a:schemeClr val="bg1"/>
              </a:solidFill>
            </a:endParaRPr>
          </a:p>
          <a:p>
            <a:r>
              <a:rPr lang="ro-RO" sz="1800" dirty="0" smtClean="0">
                <a:solidFill>
                  <a:schemeClr val="bg1"/>
                </a:solidFill>
              </a:rPr>
              <a:t>,,Eu vreau să devin poliţist deoarece am un program bine stabilit, un salariu bun, respect din partea celorlalţi.”</a:t>
            </a:r>
            <a:endParaRPr lang="en-US" sz="1800" dirty="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457200"/>
            <a:ext cx="7772400" cy="1295400"/>
          </a:xfrm>
        </p:spPr>
        <p:txBody>
          <a:bodyPr/>
          <a:lstStyle/>
          <a:p>
            <a:pPr algn="ctr"/>
            <a:r>
              <a:rPr lang="ro-RO" dirty="0" smtClean="0">
                <a:solidFill>
                  <a:schemeClr val="bg1"/>
                </a:solidFill>
              </a:rPr>
              <a:t>CONCLUZII</a:t>
            </a:r>
            <a:endParaRPr lang="en-US" dirty="0">
              <a:solidFill>
                <a:schemeClr val="bg1"/>
              </a:solidFill>
            </a:endParaRPr>
          </a:p>
        </p:txBody>
      </p:sp>
      <p:sp>
        <p:nvSpPr>
          <p:cNvPr id="3" name="Text Placeholder 2"/>
          <p:cNvSpPr>
            <a:spLocks noGrp="1"/>
          </p:cNvSpPr>
          <p:nvPr>
            <p:ph type="body" idx="1"/>
          </p:nvPr>
        </p:nvSpPr>
        <p:spPr>
          <a:xfrm>
            <a:off x="533400" y="2209800"/>
            <a:ext cx="8153400" cy="3657600"/>
          </a:xfrm>
        </p:spPr>
        <p:txBody>
          <a:bodyPr/>
          <a:lstStyle/>
          <a:p>
            <a:r>
              <a:rPr lang="ro-RO" dirty="0" smtClean="0"/>
              <a:t>        </a:t>
            </a:r>
            <a:r>
              <a:rPr lang="ro-RO" dirty="0" smtClean="0">
                <a:solidFill>
                  <a:schemeClr val="bg1"/>
                </a:solidFill>
              </a:rPr>
              <a:t>Din eseurile prezentate reiese că majoritatea elevilor ştiu ce domeniu de activitate îi atrage, ce meserie ar vrea să desfăşoare şi ce trebuie să studieze să devină ce şi-au propus.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533400"/>
            <a:ext cx="7772400" cy="1295400"/>
          </a:xfrm>
        </p:spPr>
        <p:txBody>
          <a:bodyPr>
            <a:noAutofit/>
          </a:bodyPr>
          <a:lstStyle/>
          <a:p>
            <a:pPr algn="ctr"/>
            <a:r>
              <a:rPr lang="ro-RO" sz="3200" dirty="0" smtClean="0">
                <a:solidFill>
                  <a:schemeClr val="bg1"/>
                </a:solidFill>
              </a:rPr>
              <a:t>CAPITOLUL II -</a:t>
            </a:r>
            <a:r>
              <a:rPr lang="en-US" sz="3200" dirty="0" smtClean="0">
                <a:solidFill>
                  <a:schemeClr val="bg1"/>
                </a:solidFill>
              </a:rPr>
              <a:t>,,</a:t>
            </a:r>
            <a:r>
              <a:rPr lang="en-US" sz="3200" dirty="0" err="1" smtClean="0">
                <a:solidFill>
                  <a:schemeClr val="bg1"/>
                </a:solidFill>
              </a:rPr>
              <a:t>Meseriile</a:t>
            </a:r>
            <a:r>
              <a:rPr lang="en-US" sz="3200" dirty="0" smtClean="0">
                <a:solidFill>
                  <a:schemeClr val="bg1"/>
                </a:solidFill>
              </a:rPr>
              <a:t> </a:t>
            </a:r>
            <a:r>
              <a:rPr lang="en-US" sz="3200" dirty="0" err="1" smtClean="0">
                <a:solidFill>
                  <a:schemeClr val="bg1"/>
                </a:solidFill>
              </a:rPr>
              <a:t>viitorului</a:t>
            </a:r>
            <a:r>
              <a:rPr lang="en-US" sz="3200" dirty="0" smtClean="0">
                <a:solidFill>
                  <a:schemeClr val="bg1"/>
                </a:solidFill>
              </a:rPr>
              <a:t>”- </a:t>
            </a:r>
            <a:r>
              <a:rPr lang="en-US" sz="3200" dirty="0" err="1" smtClean="0">
                <a:solidFill>
                  <a:schemeClr val="bg1"/>
                </a:solidFill>
              </a:rPr>
              <a:t>prezentare</a:t>
            </a:r>
            <a:r>
              <a:rPr lang="en-US" sz="3200" dirty="0" smtClean="0">
                <a:solidFill>
                  <a:schemeClr val="bg1"/>
                </a:solidFill>
              </a:rPr>
              <a:t> material </a:t>
            </a:r>
            <a:r>
              <a:rPr lang="en-US" sz="3200" dirty="0" err="1" smtClean="0">
                <a:solidFill>
                  <a:schemeClr val="bg1"/>
                </a:solidFill>
              </a:rPr>
              <a:t>şi</a:t>
            </a:r>
            <a:r>
              <a:rPr lang="en-US" sz="3200" dirty="0" smtClean="0">
                <a:solidFill>
                  <a:schemeClr val="bg1"/>
                </a:solidFill>
              </a:rPr>
              <a:t> </a:t>
            </a:r>
            <a:r>
              <a:rPr lang="en-US" sz="3200" dirty="0" err="1" smtClean="0">
                <a:solidFill>
                  <a:schemeClr val="bg1"/>
                </a:solidFill>
              </a:rPr>
              <a:t>dezbatere</a:t>
            </a:r>
            <a:endParaRPr lang="en-US" sz="3200" dirty="0">
              <a:solidFill>
                <a:schemeClr val="bg1"/>
              </a:solidFill>
            </a:endParaRPr>
          </a:p>
        </p:txBody>
      </p:sp>
      <p:sp>
        <p:nvSpPr>
          <p:cNvPr id="3" name="Text Placeholder 2"/>
          <p:cNvSpPr>
            <a:spLocks noGrp="1"/>
          </p:cNvSpPr>
          <p:nvPr>
            <p:ph type="body" idx="1"/>
          </p:nvPr>
        </p:nvSpPr>
        <p:spPr>
          <a:xfrm>
            <a:off x="609600" y="2209800"/>
            <a:ext cx="7885113" cy="3733800"/>
          </a:xfrm>
        </p:spPr>
        <p:txBody>
          <a:bodyPr/>
          <a:lstStyle/>
          <a:p>
            <a:pPr fontAlgn="base"/>
            <a:r>
              <a:rPr lang="ro-RO" dirty="0" smtClean="0">
                <a:solidFill>
                  <a:schemeClr val="bg1"/>
                </a:solidFill>
              </a:rPr>
              <a:t>      L</a:t>
            </a:r>
            <a:r>
              <a:rPr lang="en-US" dirty="0" err="1" smtClean="0">
                <a:solidFill>
                  <a:schemeClr val="bg1"/>
                </a:solidFill>
              </a:rPr>
              <a:t>umea</a:t>
            </a:r>
            <a:r>
              <a:rPr lang="en-US" dirty="0" smtClean="0">
                <a:solidFill>
                  <a:schemeClr val="bg1"/>
                </a:solidFill>
              </a:rPr>
              <a:t> se </a:t>
            </a:r>
            <a:r>
              <a:rPr lang="en-US" dirty="0" err="1" smtClean="0">
                <a:solidFill>
                  <a:schemeClr val="bg1"/>
                </a:solidFill>
              </a:rPr>
              <a:t>schimbă</a:t>
            </a:r>
            <a:r>
              <a:rPr lang="en-US" dirty="0" smtClean="0">
                <a:solidFill>
                  <a:schemeClr val="bg1"/>
                </a:solidFill>
              </a:rPr>
              <a:t> cu o </a:t>
            </a:r>
            <a:r>
              <a:rPr lang="en-US" dirty="0" err="1" smtClean="0">
                <a:solidFill>
                  <a:schemeClr val="bg1"/>
                </a:solidFill>
              </a:rPr>
              <a:t>viteză</a:t>
            </a:r>
            <a:r>
              <a:rPr lang="en-US" dirty="0" smtClean="0">
                <a:solidFill>
                  <a:schemeClr val="bg1"/>
                </a:solidFill>
              </a:rPr>
              <a:t> </a:t>
            </a:r>
            <a:r>
              <a:rPr lang="en-US" dirty="0" err="1" smtClean="0">
                <a:solidFill>
                  <a:schemeClr val="bg1"/>
                </a:solidFill>
              </a:rPr>
              <a:t>uluitoare</a:t>
            </a:r>
            <a:r>
              <a:rPr lang="en-US" dirty="0" smtClean="0">
                <a:solidFill>
                  <a:schemeClr val="bg1"/>
                </a:solidFill>
              </a:rPr>
              <a:t>. </a:t>
            </a:r>
            <a:r>
              <a:rPr lang="en-US" dirty="0" err="1" smtClean="0">
                <a:solidFill>
                  <a:schemeClr val="bg1"/>
                </a:solidFill>
              </a:rPr>
              <a:t>Noile</a:t>
            </a:r>
            <a:r>
              <a:rPr lang="en-US" dirty="0" smtClean="0">
                <a:solidFill>
                  <a:schemeClr val="bg1"/>
                </a:solidFill>
              </a:rPr>
              <a:t> </a:t>
            </a:r>
            <a:r>
              <a:rPr lang="en-US" dirty="0" err="1" smtClean="0">
                <a:solidFill>
                  <a:schemeClr val="bg1"/>
                </a:solidFill>
              </a:rPr>
              <a:t>tehnologii</a:t>
            </a:r>
            <a:r>
              <a:rPr lang="en-US" dirty="0" smtClean="0">
                <a:solidFill>
                  <a:schemeClr val="bg1"/>
                </a:solidFill>
              </a:rPr>
              <a:t> se </a:t>
            </a:r>
            <a:r>
              <a:rPr lang="en-US" dirty="0" err="1" smtClean="0">
                <a:solidFill>
                  <a:schemeClr val="bg1"/>
                </a:solidFill>
              </a:rPr>
              <a:t>dezvoltă</a:t>
            </a:r>
            <a:r>
              <a:rPr lang="en-US" dirty="0" smtClean="0">
                <a:solidFill>
                  <a:schemeClr val="bg1"/>
                </a:solidFill>
              </a:rPr>
              <a:t> cu </a:t>
            </a:r>
            <a:r>
              <a:rPr lang="en-US" dirty="0" err="1" smtClean="0">
                <a:solidFill>
                  <a:schemeClr val="bg1"/>
                </a:solidFill>
              </a:rPr>
              <a:t>rapiditate</a:t>
            </a:r>
            <a:r>
              <a:rPr lang="en-US" dirty="0" smtClean="0">
                <a:solidFill>
                  <a:schemeClr val="bg1"/>
                </a:solidFill>
              </a:rPr>
              <a:t>. </a:t>
            </a:r>
            <a:r>
              <a:rPr lang="en-US" dirty="0" err="1" smtClean="0">
                <a:solidFill>
                  <a:schemeClr val="bg1"/>
                </a:solidFill>
              </a:rPr>
              <a:t>Conectivitatea</a:t>
            </a:r>
            <a:r>
              <a:rPr lang="en-US" dirty="0" smtClean="0">
                <a:solidFill>
                  <a:schemeClr val="bg1"/>
                </a:solidFill>
              </a:rPr>
              <a:t>, </a:t>
            </a:r>
            <a:r>
              <a:rPr lang="en-US" dirty="0" err="1" smtClean="0">
                <a:solidFill>
                  <a:schemeClr val="bg1"/>
                </a:solidFill>
              </a:rPr>
              <a:t>maşinile</a:t>
            </a:r>
            <a:r>
              <a:rPr lang="en-US" dirty="0" smtClean="0">
                <a:solidFill>
                  <a:schemeClr val="bg1"/>
                </a:solidFill>
              </a:rPr>
              <a:t> smart </a:t>
            </a:r>
            <a:r>
              <a:rPr lang="en-US" dirty="0" err="1" smtClean="0">
                <a:solidFill>
                  <a:schemeClr val="bg1"/>
                </a:solidFill>
              </a:rPr>
              <a:t>şi</a:t>
            </a:r>
            <a:r>
              <a:rPr lang="en-US" dirty="0" smtClean="0">
                <a:solidFill>
                  <a:schemeClr val="bg1"/>
                </a:solidFill>
              </a:rPr>
              <a:t> new media </a:t>
            </a:r>
            <a:r>
              <a:rPr lang="en-US" dirty="0" err="1" smtClean="0">
                <a:solidFill>
                  <a:schemeClr val="bg1"/>
                </a:solidFill>
              </a:rPr>
              <a:t>influenţează</a:t>
            </a:r>
            <a:r>
              <a:rPr lang="en-US" dirty="0" smtClean="0">
                <a:solidFill>
                  <a:schemeClr val="bg1"/>
                </a:solidFill>
              </a:rPr>
              <a:t> </a:t>
            </a:r>
            <a:r>
              <a:rPr lang="en-US" dirty="0" err="1" smtClean="0">
                <a:solidFill>
                  <a:schemeClr val="bg1"/>
                </a:solidFill>
              </a:rPr>
              <a:t>viaţa</a:t>
            </a:r>
            <a:r>
              <a:rPr lang="en-US" dirty="0" smtClean="0">
                <a:solidFill>
                  <a:schemeClr val="bg1"/>
                </a:solidFill>
              </a:rPr>
              <a:t> </a:t>
            </a:r>
            <a:r>
              <a:rPr lang="en-US" dirty="0" err="1" smtClean="0">
                <a:solidFill>
                  <a:schemeClr val="bg1"/>
                </a:solidFill>
              </a:rPr>
              <a:t>noastră</a:t>
            </a:r>
            <a:r>
              <a:rPr lang="en-US" dirty="0" smtClean="0">
                <a:solidFill>
                  <a:schemeClr val="bg1"/>
                </a:solidFill>
              </a:rPr>
              <a:t> de </a:t>
            </a:r>
            <a:r>
              <a:rPr lang="en-US" dirty="0" err="1" smtClean="0">
                <a:solidFill>
                  <a:schemeClr val="bg1"/>
                </a:solidFill>
              </a:rPr>
              <a:t>zi</a:t>
            </a:r>
            <a:r>
              <a:rPr lang="en-US" dirty="0" smtClean="0">
                <a:solidFill>
                  <a:schemeClr val="bg1"/>
                </a:solidFill>
              </a:rPr>
              <a:t> cu </a:t>
            </a:r>
            <a:r>
              <a:rPr lang="en-US" dirty="0" err="1" smtClean="0">
                <a:solidFill>
                  <a:schemeClr val="bg1"/>
                </a:solidFill>
              </a:rPr>
              <a:t>zi</a:t>
            </a:r>
            <a:r>
              <a:rPr lang="en-US" dirty="0" smtClean="0">
                <a:solidFill>
                  <a:schemeClr val="bg1"/>
                </a:solidFill>
              </a:rPr>
              <a:t> </a:t>
            </a:r>
            <a:r>
              <a:rPr lang="en-US" dirty="0" err="1" smtClean="0">
                <a:solidFill>
                  <a:schemeClr val="bg1"/>
                </a:solidFill>
              </a:rPr>
              <a:t>şi</a:t>
            </a:r>
            <a:r>
              <a:rPr lang="en-US" dirty="0" smtClean="0">
                <a:solidFill>
                  <a:schemeClr val="bg1"/>
                </a:solidFill>
              </a:rPr>
              <a:t>, implicit, </a:t>
            </a:r>
            <a:r>
              <a:rPr lang="en-US" dirty="0" err="1" smtClean="0">
                <a:solidFill>
                  <a:schemeClr val="bg1"/>
                </a:solidFill>
              </a:rPr>
              <a:t>modul</a:t>
            </a:r>
            <a:r>
              <a:rPr lang="en-US" dirty="0" smtClean="0">
                <a:solidFill>
                  <a:schemeClr val="bg1"/>
                </a:solidFill>
              </a:rPr>
              <a:t> de </a:t>
            </a:r>
            <a:r>
              <a:rPr lang="en-US" dirty="0" err="1" smtClean="0">
                <a:solidFill>
                  <a:schemeClr val="bg1"/>
                </a:solidFill>
              </a:rPr>
              <a:t>lucru</a:t>
            </a:r>
            <a:r>
              <a:rPr lang="en-US" dirty="0" smtClean="0">
                <a:solidFill>
                  <a:schemeClr val="bg1"/>
                </a:solidFill>
              </a:rPr>
              <a:t>. </a:t>
            </a:r>
            <a:r>
              <a:rPr lang="en-US" dirty="0" err="1" smtClean="0">
                <a:solidFill>
                  <a:schemeClr val="bg1"/>
                </a:solidFill>
              </a:rPr>
              <a:t>Piaţa</a:t>
            </a:r>
            <a:r>
              <a:rPr lang="en-US" dirty="0" smtClean="0">
                <a:solidFill>
                  <a:schemeClr val="bg1"/>
                </a:solidFill>
              </a:rPr>
              <a:t> </a:t>
            </a:r>
            <a:r>
              <a:rPr lang="en-US" dirty="0" err="1" smtClean="0">
                <a:solidFill>
                  <a:schemeClr val="bg1"/>
                </a:solidFill>
              </a:rPr>
              <a:t>muncii</a:t>
            </a:r>
            <a:r>
              <a:rPr lang="en-US" dirty="0" smtClean="0">
                <a:solidFill>
                  <a:schemeClr val="bg1"/>
                </a:solidFill>
              </a:rPr>
              <a:t> a </a:t>
            </a:r>
            <a:r>
              <a:rPr lang="en-US" dirty="0" err="1" smtClean="0">
                <a:solidFill>
                  <a:schemeClr val="bg1"/>
                </a:solidFill>
              </a:rPr>
              <a:t>devenit</a:t>
            </a:r>
            <a:r>
              <a:rPr lang="en-US" dirty="0" smtClean="0">
                <a:solidFill>
                  <a:schemeClr val="bg1"/>
                </a:solidFill>
              </a:rPr>
              <a:t> la </a:t>
            </a:r>
            <a:r>
              <a:rPr lang="en-US" dirty="0" err="1" smtClean="0">
                <a:solidFill>
                  <a:schemeClr val="bg1"/>
                </a:solidFill>
              </a:rPr>
              <a:t>rândul</a:t>
            </a:r>
            <a:r>
              <a:rPr lang="en-US" dirty="0" smtClean="0">
                <a:solidFill>
                  <a:schemeClr val="bg1"/>
                </a:solidFill>
              </a:rPr>
              <a:t> </a:t>
            </a:r>
            <a:r>
              <a:rPr lang="en-US" dirty="0" err="1" smtClean="0">
                <a:solidFill>
                  <a:schemeClr val="bg1"/>
                </a:solidFill>
              </a:rPr>
              <a:t>ei</a:t>
            </a:r>
            <a:r>
              <a:rPr lang="en-US" dirty="0" smtClean="0">
                <a:solidFill>
                  <a:schemeClr val="bg1"/>
                </a:solidFill>
              </a:rPr>
              <a:t> </a:t>
            </a:r>
            <a:r>
              <a:rPr lang="en-US" dirty="0" err="1" smtClean="0">
                <a:solidFill>
                  <a:schemeClr val="bg1"/>
                </a:solidFill>
              </a:rPr>
              <a:t>foarte</a:t>
            </a:r>
            <a:r>
              <a:rPr lang="en-US" dirty="0" smtClean="0">
                <a:solidFill>
                  <a:schemeClr val="bg1"/>
                </a:solidFill>
              </a:rPr>
              <a:t> </a:t>
            </a:r>
            <a:r>
              <a:rPr lang="en-US" dirty="0" err="1" smtClean="0">
                <a:solidFill>
                  <a:schemeClr val="bg1"/>
                </a:solidFill>
              </a:rPr>
              <a:t>imprevizibilă</a:t>
            </a:r>
            <a:r>
              <a:rPr lang="en-US" dirty="0" smtClean="0">
                <a:solidFill>
                  <a:schemeClr val="bg1"/>
                </a:solidFill>
              </a:rPr>
              <a:t> </a:t>
            </a:r>
            <a:r>
              <a:rPr lang="en-US" dirty="0" err="1" smtClean="0">
                <a:solidFill>
                  <a:schemeClr val="bg1"/>
                </a:solidFill>
              </a:rPr>
              <a:t>şi</a:t>
            </a:r>
            <a:r>
              <a:rPr lang="en-US" dirty="0" smtClean="0">
                <a:solidFill>
                  <a:schemeClr val="bg1"/>
                </a:solidFill>
              </a:rPr>
              <a:t> </a:t>
            </a:r>
            <a:r>
              <a:rPr lang="en-US" dirty="0" err="1" smtClean="0">
                <a:solidFill>
                  <a:schemeClr val="bg1"/>
                </a:solidFill>
              </a:rPr>
              <a:t>este</a:t>
            </a:r>
            <a:r>
              <a:rPr lang="en-US" dirty="0" smtClean="0">
                <a:solidFill>
                  <a:schemeClr val="bg1"/>
                </a:solidFill>
              </a:rPr>
              <a:t> </a:t>
            </a:r>
            <a:r>
              <a:rPr lang="en-US" dirty="0" err="1" smtClean="0">
                <a:solidFill>
                  <a:schemeClr val="bg1"/>
                </a:solidFill>
              </a:rPr>
              <a:t>greu</a:t>
            </a:r>
            <a:r>
              <a:rPr lang="en-US" dirty="0" smtClean="0">
                <a:solidFill>
                  <a:schemeClr val="bg1"/>
                </a:solidFill>
              </a:rPr>
              <a:t> de </a:t>
            </a:r>
            <a:r>
              <a:rPr lang="en-US" dirty="0" err="1" smtClean="0">
                <a:solidFill>
                  <a:schemeClr val="bg1"/>
                </a:solidFill>
              </a:rPr>
              <a:t>spus</a:t>
            </a:r>
            <a:r>
              <a:rPr lang="en-US" dirty="0" smtClean="0">
                <a:solidFill>
                  <a:schemeClr val="bg1"/>
                </a:solidFill>
              </a:rPr>
              <a:t> cum </a:t>
            </a:r>
            <a:r>
              <a:rPr lang="en-US" dirty="0" err="1" smtClean="0">
                <a:solidFill>
                  <a:schemeClr val="bg1"/>
                </a:solidFill>
              </a:rPr>
              <a:t>va</a:t>
            </a:r>
            <a:r>
              <a:rPr lang="en-US" dirty="0" smtClean="0">
                <a:solidFill>
                  <a:schemeClr val="bg1"/>
                </a:solidFill>
              </a:rPr>
              <a:t> </a:t>
            </a:r>
            <a:r>
              <a:rPr lang="en-US" dirty="0" err="1" smtClean="0">
                <a:solidFill>
                  <a:schemeClr val="bg1"/>
                </a:solidFill>
              </a:rPr>
              <a:t>arăta</a:t>
            </a:r>
            <a:r>
              <a:rPr lang="en-US" dirty="0" smtClean="0">
                <a:solidFill>
                  <a:schemeClr val="bg1"/>
                </a:solidFill>
              </a:rPr>
              <a:t> </a:t>
            </a:r>
            <a:r>
              <a:rPr lang="en-US" dirty="0" err="1" smtClean="0">
                <a:solidFill>
                  <a:schemeClr val="bg1"/>
                </a:solidFill>
              </a:rPr>
              <a:t>peste</a:t>
            </a:r>
            <a:r>
              <a:rPr lang="en-US" dirty="0" smtClean="0">
                <a:solidFill>
                  <a:schemeClr val="bg1"/>
                </a:solidFill>
              </a:rPr>
              <a:t> 5 </a:t>
            </a:r>
            <a:r>
              <a:rPr lang="en-US" dirty="0" err="1" smtClean="0">
                <a:solidFill>
                  <a:schemeClr val="bg1"/>
                </a:solidFill>
              </a:rPr>
              <a:t>sau</a:t>
            </a:r>
            <a:r>
              <a:rPr lang="en-US" dirty="0" smtClean="0">
                <a:solidFill>
                  <a:schemeClr val="bg1"/>
                </a:solidFill>
              </a:rPr>
              <a:t> 10 </a:t>
            </a:r>
            <a:r>
              <a:rPr lang="en-US" dirty="0" err="1" smtClean="0">
                <a:solidFill>
                  <a:schemeClr val="bg1"/>
                </a:solidFill>
              </a:rPr>
              <a:t>ani</a:t>
            </a:r>
            <a:r>
              <a:rPr lang="en-US" dirty="0" smtClean="0">
                <a:solidFill>
                  <a:schemeClr val="bg1"/>
                </a:solidFill>
              </a:rPr>
              <a:t>. </a:t>
            </a:r>
            <a:r>
              <a:rPr lang="en-US" dirty="0" err="1" smtClean="0">
                <a:solidFill>
                  <a:schemeClr val="bg1"/>
                </a:solidFill>
              </a:rPr>
              <a:t>Apar</a:t>
            </a:r>
            <a:r>
              <a:rPr lang="en-US" dirty="0" smtClean="0">
                <a:solidFill>
                  <a:schemeClr val="bg1"/>
                </a:solidFill>
              </a:rPr>
              <a:t> </a:t>
            </a:r>
            <a:r>
              <a:rPr lang="en-US" dirty="0" err="1" smtClean="0">
                <a:solidFill>
                  <a:schemeClr val="bg1"/>
                </a:solidFill>
              </a:rPr>
              <a:t>meserii</a:t>
            </a:r>
            <a:r>
              <a:rPr lang="en-US" dirty="0" smtClean="0">
                <a:solidFill>
                  <a:schemeClr val="bg1"/>
                </a:solidFill>
              </a:rPr>
              <a:t> </a:t>
            </a:r>
            <a:r>
              <a:rPr lang="en-US" dirty="0" err="1" smtClean="0">
                <a:solidFill>
                  <a:schemeClr val="bg1"/>
                </a:solidFill>
              </a:rPr>
              <a:t>noi</a:t>
            </a:r>
            <a:r>
              <a:rPr lang="en-US" dirty="0" smtClean="0">
                <a:solidFill>
                  <a:schemeClr val="bg1"/>
                </a:solidFill>
              </a:rPr>
              <a:t>, </a:t>
            </a:r>
            <a:r>
              <a:rPr lang="en-US" dirty="0" err="1" smtClean="0">
                <a:solidFill>
                  <a:schemeClr val="bg1"/>
                </a:solidFill>
              </a:rPr>
              <a:t>în</a:t>
            </a:r>
            <a:r>
              <a:rPr lang="en-US" dirty="0" smtClean="0">
                <a:solidFill>
                  <a:schemeClr val="bg1"/>
                </a:solidFill>
              </a:rPr>
              <a:t> </a:t>
            </a:r>
            <a:r>
              <a:rPr lang="en-US" dirty="0" err="1" smtClean="0">
                <a:solidFill>
                  <a:schemeClr val="bg1"/>
                </a:solidFill>
              </a:rPr>
              <a:t>timp</a:t>
            </a:r>
            <a:r>
              <a:rPr lang="en-US" dirty="0" smtClean="0">
                <a:solidFill>
                  <a:schemeClr val="bg1"/>
                </a:solidFill>
              </a:rPr>
              <a:t> </a:t>
            </a:r>
            <a:r>
              <a:rPr lang="en-US" dirty="0" err="1" smtClean="0">
                <a:solidFill>
                  <a:schemeClr val="bg1"/>
                </a:solidFill>
              </a:rPr>
              <a:t>ce</a:t>
            </a:r>
            <a:r>
              <a:rPr lang="en-US" dirty="0" smtClean="0">
                <a:solidFill>
                  <a:schemeClr val="bg1"/>
                </a:solidFill>
              </a:rPr>
              <a:t> </a:t>
            </a:r>
            <a:r>
              <a:rPr lang="en-US" dirty="0" err="1" smtClean="0">
                <a:solidFill>
                  <a:schemeClr val="bg1"/>
                </a:solidFill>
              </a:rPr>
              <a:t>altele</a:t>
            </a:r>
            <a:r>
              <a:rPr lang="en-US" dirty="0" smtClean="0">
                <a:solidFill>
                  <a:schemeClr val="bg1"/>
                </a:solidFill>
              </a:rPr>
              <a:t> </a:t>
            </a:r>
            <a:r>
              <a:rPr lang="en-US" dirty="0" err="1" smtClean="0">
                <a:solidFill>
                  <a:schemeClr val="bg1"/>
                </a:solidFill>
              </a:rPr>
              <a:t>dispar</a:t>
            </a:r>
            <a:r>
              <a:rPr lang="en-US" dirty="0" smtClean="0">
                <a:solidFill>
                  <a:schemeClr val="bg1"/>
                </a:solidFill>
              </a:rPr>
              <a:t>.</a:t>
            </a:r>
          </a:p>
          <a:p>
            <a:pPr fontAlgn="base"/>
            <a:r>
              <a:rPr lang="ro-RO" b="1" dirty="0" smtClean="0">
                <a:solidFill>
                  <a:schemeClr val="bg1"/>
                </a:solidFill>
              </a:rPr>
              <a:t>     </a:t>
            </a:r>
            <a:r>
              <a:rPr lang="en-US" b="1" dirty="0" err="1" smtClean="0">
                <a:solidFill>
                  <a:schemeClr val="bg1"/>
                </a:solidFill>
              </a:rPr>
              <a:t>În</a:t>
            </a:r>
            <a:r>
              <a:rPr lang="en-US" b="1" dirty="0" smtClean="0">
                <a:solidFill>
                  <a:schemeClr val="bg1"/>
                </a:solidFill>
              </a:rPr>
              <a:t> </a:t>
            </a:r>
            <a:r>
              <a:rPr lang="en-US" b="1" dirty="0" err="1" smtClean="0">
                <a:solidFill>
                  <a:schemeClr val="bg1"/>
                </a:solidFill>
              </a:rPr>
              <a:t>acest</a:t>
            </a:r>
            <a:r>
              <a:rPr lang="en-US" b="1" dirty="0" smtClean="0">
                <a:solidFill>
                  <a:schemeClr val="bg1"/>
                </a:solidFill>
              </a:rPr>
              <a:t> </a:t>
            </a:r>
            <a:r>
              <a:rPr lang="en-US" b="1" dirty="0" err="1" smtClean="0">
                <a:solidFill>
                  <a:schemeClr val="bg1"/>
                </a:solidFill>
              </a:rPr>
              <a:t>carusel</a:t>
            </a:r>
            <a:r>
              <a:rPr lang="en-US" b="1" dirty="0" smtClean="0">
                <a:solidFill>
                  <a:schemeClr val="bg1"/>
                </a:solidFill>
              </a:rPr>
              <a:t> al </a:t>
            </a:r>
            <a:r>
              <a:rPr lang="en-US" b="1" dirty="0" err="1" smtClean="0">
                <a:solidFill>
                  <a:schemeClr val="bg1"/>
                </a:solidFill>
              </a:rPr>
              <a:t>transformărilor</a:t>
            </a:r>
            <a:r>
              <a:rPr lang="en-US" b="1" dirty="0" smtClean="0">
                <a:solidFill>
                  <a:schemeClr val="bg1"/>
                </a:solidFill>
              </a:rPr>
              <a:t> </a:t>
            </a:r>
            <a:r>
              <a:rPr lang="en-US" b="1" dirty="0" err="1" smtClean="0">
                <a:solidFill>
                  <a:schemeClr val="bg1"/>
                </a:solidFill>
              </a:rPr>
              <a:t>şi</a:t>
            </a:r>
            <a:r>
              <a:rPr lang="en-US" b="1" dirty="0" smtClean="0">
                <a:solidFill>
                  <a:schemeClr val="bg1"/>
                </a:solidFill>
              </a:rPr>
              <a:t> </a:t>
            </a:r>
            <a:r>
              <a:rPr lang="en-US" b="1" dirty="0" err="1" smtClean="0">
                <a:solidFill>
                  <a:schemeClr val="bg1"/>
                </a:solidFill>
              </a:rPr>
              <a:t>inovaţiilor</a:t>
            </a:r>
            <a:r>
              <a:rPr lang="en-US" b="1" dirty="0" smtClean="0">
                <a:solidFill>
                  <a:schemeClr val="bg1"/>
                </a:solidFill>
              </a:rPr>
              <a:t>, cum </a:t>
            </a:r>
            <a:r>
              <a:rPr lang="en-US" b="1" dirty="0" err="1" smtClean="0">
                <a:solidFill>
                  <a:schemeClr val="bg1"/>
                </a:solidFill>
              </a:rPr>
              <a:t>poţi</a:t>
            </a:r>
            <a:r>
              <a:rPr lang="en-US" b="1" dirty="0" smtClean="0">
                <a:solidFill>
                  <a:schemeClr val="bg1"/>
                </a:solidFill>
              </a:rPr>
              <a:t> </a:t>
            </a:r>
            <a:r>
              <a:rPr lang="en-US" b="1" dirty="0" err="1" smtClean="0">
                <a:solidFill>
                  <a:schemeClr val="bg1"/>
                </a:solidFill>
              </a:rPr>
              <a:t>şti</a:t>
            </a:r>
            <a:r>
              <a:rPr lang="en-US" b="1" dirty="0" smtClean="0">
                <a:solidFill>
                  <a:schemeClr val="bg1"/>
                </a:solidFill>
              </a:rPr>
              <a:t> </a:t>
            </a:r>
            <a:r>
              <a:rPr lang="en-US" b="1" dirty="0" err="1" smtClean="0">
                <a:solidFill>
                  <a:schemeClr val="bg1"/>
                </a:solidFill>
              </a:rPr>
              <a:t>dacă</a:t>
            </a:r>
            <a:r>
              <a:rPr lang="en-US" b="1" dirty="0" smtClean="0">
                <a:solidFill>
                  <a:schemeClr val="bg1"/>
                </a:solidFill>
              </a:rPr>
              <a:t> </a:t>
            </a:r>
            <a:r>
              <a:rPr lang="en-US" b="1" dirty="0" err="1" smtClean="0">
                <a:solidFill>
                  <a:schemeClr val="bg1"/>
                </a:solidFill>
              </a:rPr>
              <a:t>meseria</a:t>
            </a:r>
            <a:r>
              <a:rPr lang="en-US" b="1" dirty="0" smtClean="0">
                <a:solidFill>
                  <a:schemeClr val="bg1"/>
                </a:solidFill>
              </a:rPr>
              <a:t> </a:t>
            </a:r>
            <a:r>
              <a:rPr lang="en-US" b="1" dirty="0" err="1" smtClean="0">
                <a:solidFill>
                  <a:schemeClr val="bg1"/>
                </a:solidFill>
              </a:rPr>
              <a:t>pe</a:t>
            </a:r>
            <a:r>
              <a:rPr lang="en-US" b="1" dirty="0" smtClean="0">
                <a:solidFill>
                  <a:schemeClr val="bg1"/>
                </a:solidFill>
              </a:rPr>
              <a:t> care </a:t>
            </a:r>
            <a:r>
              <a:rPr lang="en-US" b="1" dirty="0" err="1" smtClean="0">
                <a:solidFill>
                  <a:schemeClr val="bg1"/>
                </a:solidFill>
              </a:rPr>
              <a:t>ţi-ai</a:t>
            </a:r>
            <a:r>
              <a:rPr lang="ro-RO" b="1" dirty="0" smtClean="0">
                <a:solidFill>
                  <a:schemeClr val="bg1"/>
                </a:solidFill>
              </a:rPr>
              <a:t> </a:t>
            </a:r>
            <a:r>
              <a:rPr lang="en-US" b="1" dirty="0" smtClean="0">
                <a:solidFill>
                  <a:schemeClr val="bg1"/>
                </a:solidFill>
              </a:rPr>
              <a:t> ales-o </a:t>
            </a:r>
            <a:r>
              <a:rPr lang="en-US" b="1" dirty="0" err="1" smtClean="0">
                <a:solidFill>
                  <a:schemeClr val="bg1"/>
                </a:solidFill>
              </a:rPr>
              <a:t>va</a:t>
            </a:r>
            <a:r>
              <a:rPr lang="en-US" b="1" dirty="0" smtClean="0">
                <a:solidFill>
                  <a:schemeClr val="bg1"/>
                </a:solidFill>
              </a:rPr>
              <a:t> </a:t>
            </a:r>
            <a:r>
              <a:rPr lang="en-US" b="1" dirty="0" err="1" smtClean="0">
                <a:solidFill>
                  <a:schemeClr val="bg1"/>
                </a:solidFill>
              </a:rPr>
              <a:t>avea</a:t>
            </a:r>
            <a:r>
              <a:rPr lang="en-US" b="1" dirty="0" smtClean="0">
                <a:solidFill>
                  <a:schemeClr val="bg1"/>
                </a:solidFill>
              </a:rPr>
              <a:t> </a:t>
            </a:r>
            <a:r>
              <a:rPr lang="en-US" b="1" dirty="0" err="1" smtClean="0">
                <a:solidFill>
                  <a:schemeClr val="bg1"/>
                </a:solidFill>
              </a:rPr>
              <a:t>căutare</a:t>
            </a:r>
            <a:r>
              <a:rPr lang="en-US" b="1" dirty="0" smtClean="0">
                <a:solidFill>
                  <a:schemeClr val="bg1"/>
                </a:solidFill>
              </a:rPr>
              <a:t> </a:t>
            </a:r>
            <a:r>
              <a:rPr lang="ro-RO" b="1" dirty="0" smtClean="0">
                <a:solidFill>
                  <a:schemeClr val="bg1"/>
                </a:solidFill>
              </a:rPr>
              <a:t> </a:t>
            </a:r>
            <a:r>
              <a:rPr lang="en-US" b="1" dirty="0" err="1" smtClean="0">
                <a:solidFill>
                  <a:schemeClr val="bg1"/>
                </a:solidFill>
              </a:rPr>
              <a:t>în</a:t>
            </a:r>
            <a:r>
              <a:rPr lang="en-US" b="1" dirty="0" smtClean="0">
                <a:solidFill>
                  <a:schemeClr val="bg1"/>
                </a:solidFill>
              </a:rPr>
              <a:t> </a:t>
            </a:r>
            <a:r>
              <a:rPr lang="ro-RO" b="1" dirty="0" smtClean="0">
                <a:solidFill>
                  <a:schemeClr val="bg1"/>
                </a:solidFill>
              </a:rPr>
              <a:t> </a:t>
            </a:r>
            <a:r>
              <a:rPr lang="en-US" b="1" dirty="0" err="1" smtClean="0">
                <a:solidFill>
                  <a:schemeClr val="bg1"/>
                </a:solidFill>
              </a:rPr>
              <a:t>viitor</a:t>
            </a:r>
            <a:r>
              <a:rPr lang="en-US" dirty="0" smtClean="0">
                <a:solidFill>
                  <a:schemeClr val="bg1"/>
                </a:solidFill>
              </a:rPr>
              <a:t>?</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1257</TotalTime>
  <Words>1381</Words>
  <Application>Microsoft Office PowerPoint</Application>
  <PresentationFormat>On-screen Show (4:3)</PresentationFormat>
  <Paragraphs>110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PROIECTUL ,,CARUSELUL MESERIILOR-SERVICII DE SPRIJIN PENTRU ORIENTAREA ÎN CARIERĂ A COPIILOR DIN ÎNVĂŢĂMÂNTUL GIMNAZIAL BUCUREŞTEAN”</vt:lpstr>
      <vt:lpstr>Scopul şi obiectivele proiectului</vt:lpstr>
      <vt:lpstr>STRUCTURA CURSULUI</vt:lpstr>
      <vt:lpstr>CAPITOLUL I  Eu  vreau  să  devin…</vt:lpstr>
      <vt:lpstr>Lucrăm la eseu şi apoi ascultăm despre meseria aleasă de colegi</vt:lpstr>
      <vt:lpstr>CITATE DIN ESEURILE ELEVILOR</vt:lpstr>
      <vt:lpstr>CITATE DIN ESEURILE ELEVILOR</vt:lpstr>
      <vt:lpstr>CONCLUZII</vt:lpstr>
      <vt:lpstr>CAPITOLUL II -,,Meseriile viitorului”- prezentare material şi dezbatere</vt:lpstr>
      <vt:lpstr>DEZBATERE</vt:lpstr>
      <vt:lpstr>CAPITOLUL III- ,,Piaţa actuală a forţei de muncă”- aspecte practice</vt:lpstr>
      <vt:lpstr>   Vizită  la S.C. IMBA Advertising S.R.L.  - domeniu de activitate- producţia publicitară</vt:lpstr>
      <vt:lpstr>Impactul asupra elevilor- impresii</vt:lpstr>
      <vt:lpstr>Vizită la S.C. ART LUX S.R.L. –domeniu de activitate – alimentaţia publică</vt:lpstr>
      <vt:lpstr>Impactul asupra elevilor -impresii</vt:lpstr>
      <vt:lpstr>IMPACTUL PROIECTULUI ASUPRA  ELEVILOR</vt:lpstr>
      <vt:lpstr>PUNCTE  TARI</vt:lpstr>
      <vt:lpstr>PUNCTE  SLABE</vt:lpstr>
      <vt:lpstr>CONCLUZII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PROIECTUL ,,CARUSELUL MESERIILOR”</dc:title>
  <dc:creator/>
  <cp:lastModifiedBy>CATALINA</cp:lastModifiedBy>
  <cp:revision>136</cp:revision>
  <dcterms:created xsi:type="dcterms:W3CDTF">2006-08-16T00:00:00Z</dcterms:created>
  <dcterms:modified xsi:type="dcterms:W3CDTF">2016-05-30T06:56:16Z</dcterms:modified>
</cp:coreProperties>
</file>